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274" r:id="rId2"/>
    <p:sldId id="2146" r:id="rId3"/>
    <p:sldId id="278" r:id="rId4"/>
    <p:sldId id="279" r:id="rId5"/>
    <p:sldId id="280" r:id="rId6"/>
    <p:sldId id="281" r:id="rId7"/>
    <p:sldId id="282" r:id="rId8"/>
    <p:sldId id="283" r:id="rId9"/>
    <p:sldId id="2138" r:id="rId10"/>
    <p:sldId id="284" r:id="rId11"/>
    <p:sldId id="285" r:id="rId12"/>
    <p:sldId id="2139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7" r:id="rId23"/>
    <p:sldId id="2140" r:id="rId24"/>
    <p:sldId id="2141" r:id="rId25"/>
    <p:sldId id="299" r:id="rId26"/>
    <p:sldId id="2147" r:id="rId27"/>
    <p:sldId id="301" r:id="rId28"/>
    <p:sldId id="302" r:id="rId29"/>
    <p:sldId id="303" r:id="rId30"/>
    <p:sldId id="2151" r:id="rId31"/>
    <p:sldId id="2150" r:id="rId32"/>
    <p:sldId id="2152" r:id="rId33"/>
    <p:sldId id="2153" r:id="rId34"/>
    <p:sldId id="304" r:id="rId35"/>
    <p:sldId id="305" r:id="rId36"/>
    <p:sldId id="306" r:id="rId37"/>
    <p:sldId id="307" r:id="rId38"/>
    <p:sldId id="309" r:id="rId39"/>
    <p:sldId id="310" r:id="rId40"/>
    <p:sldId id="314" r:id="rId41"/>
    <p:sldId id="311" r:id="rId42"/>
    <p:sldId id="312" r:id="rId43"/>
    <p:sldId id="313" r:id="rId44"/>
    <p:sldId id="2132" r:id="rId45"/>
    <p:sldId id="2133" r:id="rId46"/>
    <p:sldId id="2148" r:id="rId47"/>
    <p:sldId id="2142" r:id="rId48"/>
    <p:sldId id="2144" r:id="rId49"/>
    <p:sldId id="2145" r:id="rId50"/>
    <p:sldId id="2137" r:id="rId51"/>
    <p:sldId id="2154" r:id="rId52"/>
  </p:sldIdLst>
  <p:sldSz cx="9906000" cy="6858000" type="A4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Leferi Point Type Black Oblique" panose="020B0A03000000000000" pitchFamily="50" charset="-127"/>
      <p:bold r:id="rId59"/>
    </p:embeddedFont>
    <p:embeddedFont>
      <p:font typeface="Noto Sans KR Black" panose="020B0A00000000000000" pitchFamily="34" charset="-127"/>
      <p:bold r:id="rId60"/>
    </p:embeddedFont>
    <p:embeddedFont>
      <p:font typeface="Noto Sans KR Light" panose="020B0300000000000000" pitchFamily="34" charset="-127"/>
      <p:regular r:id="rId61"/>
    </p:embeddedFont>
    <p:embeddedFont>
      <p:font typeface="Noto Sans KR Medium" panose="020B0600000000000000" pitchFamily="34" charset="-127"/>
      <p:regular r:id="rId62"/>
    </p:embeddedFont>
    <p:embeddedFont>
      <p:font typeface="Pretendard SemiBold" panose="02000703000000020004" pitchFamily="50" charset="-127"/>
      <p:bold r:id="rId63"/>
    </p:embeddedFont>
    <p:embeddedFont>
      <p:font typeface="나눔고딕" pitchFamily="2" charset="-127"/>
      <p:regular r:id="rId64"/>
      <p:bold r:id="rId65"/>
    </p:embeddedFont>
    <p:embeddedFont>
      <p:font typeface="나눔스퀘어" panose="020B0600000101010101" pitchFamily="50" charset="-127"/>
      <p:regular r:id="rId66"/>
    </p:embeddedFont>
    <p:embeddedFont>
      <p:font typeface="나눔스퀘어 Bold" panose="020B0600000101010101" pitchFamily="50" charset="-127"/>
      <p:bold r:id="rId67"/>
    </p:embeddedFont>
    <p:embeddedFont>
      <p:font typeface="나눔스퀘어 Light" panose="020B0600000101010101" pitchFamily="50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에스코어 드림 9 Black" panose="020B0A03030302020204" pitchFamily="34" charset="-127"/>
      <p:bold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D8E5"/>
    <a:srgbClr val="BFBFBF"/>
    <a:srgbClr val="E6E6E6"/>
    <a:srgbClr val="666666"/>
    <a:srgbClr val="3182F7"/>
    <a:srgbClr val="000000"/>
    <a:srgbClr val="343434"/>
    <a:srgbClr val="FABE59"/>
    <a:srgbClr val="FFFFFF"/>
    <a:srgbClr val="F7F7F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416" y="11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99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8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090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37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7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55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03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4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48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3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68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67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gif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svg"/><Relationship Id="rId34" Type="http://schemas.openxmlformats.org/officeDocument/2006/relationships/image" Target="../media/image9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5" Type="http://schemas.openxmlformats.org/officeDocument/2006/relationships/image" Target="../media/image90.svg"/><Relationship Id="rId33" Type="http://schemas.openxmlformats.org/officeDocument/2006/relationships/image" Target="../media/image98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sv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svg"/><Relationship Id="rId31" Type="http://schemas.openxmlformats.org/officeDocument/2006/relationships/image" Target="../media/image96.sv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svg"/><Relationship Id="rId30" Type="http://schemas.openxmlformats.org/officeDocument/2006/relationships/image" Target="../media/image95.png"/><Relationship Id="rId35" Type="http://schemas.openxmlformats.org/officeDocument/2006/relationships/image" Target="../media/image100.svg"/><Relationship Id="rId8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17" Type="http://schemas.openxmlformats.org/officeDocument/2006/relationships/image" Target="../media/image11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sv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sv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reamstime.com/stock-images-financial-business-icons-turquoise-set-modern-flat-stylized-suitable-themes-modern-flat-style-long-shadows-image34026654#res26615551" TargetMode="External"/><Relationship Id="rId3" Type="http://schemas.openxmlformats.org/officeDocument/2006/relationships/hyperlink" Target="https://play.google.com/store/apps/details?id=kr.co.miaps.welfare" TargetMode="External"/><Relationship Id="rId7" Type="http://schemas.openxmlformats.org/officeDocument/2006/relationships/hyperlink" Target="https://www.shutterstock.com/ko/image-vector/illustration-growing-tree-coins-money-caring-1071884231" TargetMode="External"/><Relationship Id="rId2" Type="http://schemas.openxmlformats.org/officeDocument/2006/relationships/hyperlink" Target="https://www.finset.io/finse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pik.com/free-vector/colorful-people-doing-different-actions_3065155.htm?epik=dj0yJnU9bHFTaTdCMjk0NlZwekVaOUd0S1gzc21rTGEtRUVyT3QmcD0wJm49Ulc0aGpSRkluNXFyUUhLZldxcWFLZyZ0PUFBQUFBR0tkXy1N" TargetMode="External"/><Relationship Id="rId5" Type="http://schemas.openxmlformats.org/officeDocument/2006/relationships/hyperlink" Target="https://www.freepik.com/free-vector/colorful-hand-drawn-people-doing-differentactions_3065148.htm?epik=dj0yJnU9TnVHMmFiUVNnd204elpYbm9FWlNMNnEzVFNrSzJNcVImcD" TargetMode="External"/><Relationship Id="rId10" Type="http://schemas.openxmlformats.org/officeDocument/2006/relationships/hyperlink" Target="https://www.flaticon.com/packs/essentials-ui-solid-icon-pack?word=user%20interface" TargetMode="External"/><Relationship Id="rId4" Type="http://schemas.openxmlformats.org/officeDocument/2006/relationships/hyperlink" Target="https://play.google.com/store/apps/details?id=com.kbstar.liivbank&amp;hl=ko&amp;gl=US" TargetMode="External"/><Relationship Id="rId9" Type="http://schemas.openxmlformats.org/officeDocument/2006/relationships/hyperlink" Target="https://job.incruit.com/jobdb_info/jobpost.asp?job=2203280004047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endmonitor.co.kr/" TargetMode="External"/><Relationship Id="rId13" Type="http://schemas.openxmlformats.org/officeDocument/2006/relationships/hyperlink" Target="https://www.mk.co.kr/news/economy/view/2021/10/948634/" TargetMode="External"/><Relationship Id="rId18" Type="http://schemas.openxmlformats.org/officeDocument/2006/relationships/hyperlink" Target="https://www.joongang.co.kr/article/25061167#home" TargetMode="External"/><Relationship Id="rId26" Type="http://schemas.openxmlformats.org/officeDocument/2006/relationships/hyperlink" Target="https://play.google.com/store/apps/details?id=kr.go.minwon.m&amp;hl=ko&amp;gl=KR" TargetMode="External"/><Relationship Id="rId3" Type="http://schemas.openxmlformats.org/officeDocument/2006/relationships/hyperlink" Target="https://www.wowtv.co.kr/NewsCenter/News/Read?articleId=A202204080133&amp;t=" TargetMode="External"/><Relationship Id="rId21" Type="http://schemas.openxmlformats.org/officeDocument/2006/relationships/hyperlink" Target="https://tossinvest.com/" TargetMode="External"/><Relationship Id="rId7" Type="http://schemas.openxmlformats.org/officeDocument/2006/relationships/hyperlink" Target="https://www.gg.go.kr/bbs/boardView.do?bIdx=28972798&amp;bsIdx=464&amp;bcIdx=521&amp;menuId=1534&amp;isManager=true&amp;isCharge=true&amp;page=1" TargetMode="External"/><Relationship Id="rId12" Type="http://schemas.openxmlformats.org/officeDocument/2006/relationships/hyperlink" Target="https://www.hankyung.com/economy/article/202008120651i" TargetMode="External"/><Relationship Id="rId17" Type="http://schemas.openxmlformats.org/officeDocument/2006/relationships/hyperlink" Target="https://newsis.com/view/?id=NISX20220317_0001797806" TargetMode="External"/><Relationship Id="rId25" Type="http://schemas.openxmlformats.org/officeDocument/2006/relationships/hyperlink" Target="https://play.google.com/store/apps/details?id=net.epicmobile.hometips&amp;hl=ko&amp;gl=US" TargetMode="External"/><Relationship Id="rId2" Type="http://schemas.openxmlformats.org/officeDocument/2006/relationships/hyperlink" Target="https://www.mobileindex.com/insight-report?pid=166" TargetMode="External"/><Relationship Id="rId16" Type="http://schemas.openxmlformats.org/officeDocument/2006/relationships/hyperlink" Target="https://www.snbokji.net/5871" TargetMode="External"/><Relationship Id="rId20" Type="http://schemas.openxmlformats.org/officeDocument/2006/relationships/hyperlink" Target="https://m.etnews.com/20210121000190" TargetMode="External"/><Relationship Id="rId29" Type="http://schemas.openxmlformats.org/officeDocument/2006/relationships/hyperlink" Target="http://leferityp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naver.com/hellopolicy/222693114626" TargetMode="External"/><Relationship Id="rId11" Type="http://schemas.openxmlformats.org/officeDocument/2006/relationships/hyperlink" Target="http://www.fetimes.co.kr/news/articleView.html?idxno=97070" TargetMode="External"/><Relationship Id="rId24" Type="http://schemas.openxmlformats.org/officeDocument/2006/relationships/hyperlink" Target="https://play.google.com/store/apps/details?id=kr.or.fss.mapp2&amp;hl=ko&amp;gl=" TargetMode="External"/><Relationship Id="rId5" Type="http://schemas.openxmlformats.org/officeDocument/2006/relationships/hyperlink" Target="http://www.aurum.re.kr/Legal/PostView.aspx?mm=1&amp;ss=1&amp;pid=13918#.YlGhzehBy3A" TargetMode="External"/><Relationship Id="rId15" Type="http://schemas.openxmlformats.org/officeDocument/2006/relationships/hyperlink" Target="https://www.mk.co.kr/news/society/view/2022/03/274418/" TargetMode="External"/><Relationship Id="rId23" Type="http://schemas.openxmlformats.org/officeDocument/2006/relationships/hyperlink" Target="https://play.google.com/store/apps/details?id=nh.smart.allonebank&amp;hl=ko&amp;gl=US" TargetMode="External"/><Relationship Id="rId28" Type="http://schemas.openxmlformats.org/officeDocument/2006/relationships/hyperlink" Target="https://www.istockphoto.com/kr/search/2/image?mediatype=illustration&amp;phrase=asian+poor+student&amp;servicecontext=srp-related&amp;sort=mostpopular" TargetMode="External"/><Relationship Id="rId10" Type="http://schemas.openxmlformats.org/officeDocument/2006/relationships/hyperlink" Target="https://www.donga.com/news/Economy/article/all/20211201/110537044/1" TargetMode="External"/><Relationship Id="rId19" Type="http://schemas.openxmlformats.org/officeDocument/2006/relationships/hyperlink" Target="https://www.mk.co.kr/news/economy/view/2021/12/1133635/" TargetMode="External"/><Relationship Id="rId31" Type="http://schemas.openxmlformats.org/officeDocument/2006/relationships/hyperlink" Target="https://www.downloadfonts.io/calibri-font-family-free/" TargetMode="External"/><Relationship Id="rId4" Type="http://schemas.openxmlformats.org/officeDocument/2006/relationships/hyperlink" Target="https://www.mohw.go.kr/react/gm/sgm0301ls.jsp?PAR_MENU_ID=13&amp;MENU_ID=" TargetMode="External"/><Relationship Id="rId9" Type="http://schemas.openxmlformats.org/officeDocument/2006/relationships/hyperlink" Target="http://www.kstat.co.kr/" TargetMode="External"/><Relationship Id="rId14" Type="http://schemas.openxmlformats.org/officeDocument/2006/relationships/hyperlink" Target="https://www.hankyung.com/economy/article/2022032209731" TargetMode="External"/><Relationship Id="rId22" Type="http://schemas.openxmlformats.org/officeDocument/2006/relationships/hyperlink" Target="https://byraon.tistory.com/739" TargetMode="External"/><Relationship Id="rId27" Type="http://schemas.openxmlformats.org/officeDocument/2006/relationships/hyperlink" Target="https://play.google.com/store/apps/details?id=app.kr.go.bokjiro&amp;hl=ko&amp;gl=US" TargetMode="External"/><Relationship Id="rId30" Type="http://schemas.openxmlformats.org/officeDocument/2006/relationships/hyperlink" Target="https://cactus.tistory.com/306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reamstime.com/stock-images-financial-business-icons-turquoise-set-modern-flat-stylized-suitable-themes-modern-flat-style-long-shadows-image34026654#res26615551" TargetMode="External"/><Relationship Id="rId3" Type="http://schemas.openxmlformats.org/officeDocument/2006/relationships/image" Target="../media/image131.jpeg"/><Relationship Id="rId7" Type="http://schemas.openxmlformats.org/officeDocument/2006/relationships/hyperlink" Target="https://www.shutterstock.com/ko/image-vector/illustration-growing-tree-coins-money-caring-1071884231" TargetMode="External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pik.com/free-vector/colorful-people-doing-different-actions_3065155.htm?epik=dj0yJnU9bHFTaTdCMjk0NlZwekVaOUd0S1gzc21rTGEtRUVyT3QmcD0wJm49Ulc0aGpSRkluNXFyUUhLZldxcWFLZyZ0PUFBQUFBR0tkXy1N" TargetMode="External"/><Relationship Id="rId11" Type="http://schemas.openxmlformats.org/officeDocument/2006/relationships/image" Target="../media/image134.png"/><Relationship Id="rId5" Type="http://schemas.openxmlformats.org/officeDocument/2006/relationships/hyperlink" Target="https://www.freepik.com/free-vector/colorful-hand-drawn-people-doing-differentactions_3065148.htm?epik=dj0yJnU9TnVHMmFiUVNnd204elpYbm9FWlNMNnEzVFNrSzJNcVImcD" TargetMode="External"/><Relationship Id="rId10" Type="http://schemas.openxmlformats.org/officeDocument/2006/relationships/image" Target="../media/image133.jpeg"/><Relationship Id="rId4" Type="http://schemas.openxmlformats.org/officeDocument/2006/relationships/image" Target="../media/image132.png"/><Relationship Id="rId9" Type="http://schemas.openxmlformats.org/officeDocument/2006/relationships/hyperlink" Target="https://job.incruit.com/jobdb_info/jobpost.asp?job=2203280004047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packs/essentials-ui-solid-icon-pack?word=user%20interface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leferitype.com/" TargetMode="External"/><Relationship Id="rId3" Type="http://schemas.openxmlformats.org/officeDocument/2006/relationships/image" Target="../media/image59.png"/><Relationship Id="rId7" Type="http://schemas.openxmlformats.org/officeDocument/2006/relationships/hyperlink" Target="https://www.downloadfonts.io/calibri-font-family-free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actus.tistory.com/306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302469" y="638285"/>
            <a:ext cx="2100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rgbClr val="27D8E5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</a:rPr>
              <a:t>FINDER</a:t>
            </a:r>
            <a:endParaRPr lang="ko-KR" altLang="en-US" sz="4000" spc="-300" dirty="0">
              <a:solidFill>
                <a:srgbClr val="27D8E5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302469" y="1260826"/>
            <a:ext cx="6037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마이데이터를 활용하여 나를 위한 금융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복지 정보를 제공하는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304961-130B-4C1E-912D-01CF2CBB0F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998" y="2191144"/>
            <a:ext cx="2211700" cy="3936828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232E72-EA46-4941-A13A-319FE95CC1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56" y="2191144"/>
            <a:ext cx="2211700" cy="3936828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E6959F-D8A4-426F-84B0-B91952303A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27" y="2191144"/>
            <a:ext cx="2211700" cy="3936828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30EEC0-DFB4-4DA5-B3AF-4E29AAE42C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9" y="2191144"/>
            <a:ext cx="2211700" cy="39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79757" y="84301"/>
            <a:ext cx="51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7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521EB-D781-4BD2-A8C2-81B5172B79C1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Persona 2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0D88E5-B24E-478A-8D29-3DF62856E9D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9D7873-2559-4EE9-BCA4-240C823FB77C}"/>
              </a:ext>
            </a:extLst>
          </p:cNvPr>
          <p:cNvGrpSpPr/>
          <p:nvPr/>
        </p:nvGrpSpPr>
        <p:grpSpPr>
          <a:xfrm>
            <a:off x="1285520" y="1546197"/>
            <a:ext cx="7334960" cy="5070823"/>
            <a:chOff x="1285520" y="1546197"/>
            <a:chExt cx="7334960" cy="5070823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973C9B9-7750-4789-A22E-F17666432F70}"/>
                </a:ext>
              </a:extLst>
            </p:cNvPr>
            <p:cNvSpPr/>
            <p:nvPr/>
          </p:nvSpPr>
          <p:spPr>
            <a:xfrm>
              <a:off x="1285520" y="1668344"/>
              <a:ext cx="7334960" cy="4948676"/>
            </a:xfrm>
            <a:prstGeom prst="roundRect">
              <a:avLst>
                <a:gd name="adj" fmla="val 3386"/>
              </a:avLst>
            </a:prstGeom>
            <a:solidFill>
              <a:srgbClr val="F5FA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E1B0D5A-107E-48E2-9D3A-461B528274D6}"/>
                </a:ext>
              </a:extLst>
            </p:cNvPr>
            <p:cNvSpPr/>
            <p:nvPr/>
          </p:nvSpPr>
          <p:spPr>
            <a:xfrm>
              <a:off x="1285520" y="1653542"/>
              <a:ext cx="2138607" cy="4948676"/>
            </a:xfrm>
            <a:prstGeom prst="roundRect">
              <a:avLst>
                <a:gd name="adj" fmla="val 3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A1C7A6-A343-4B9E-98C9-61791F123A90}"/>
                </a:ext>
              </a:extLst>
            </p:cNvPr>
            <p:cNvSpPr txBox="1"/>
            <p:nvPr/>
          </p:nvSpPr>
          <p:spPr>
            <a:xfrm>
              <a:off x="1565748" y="319804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이다현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277FF85-35AC-40EB-B4DF-0F12053726AD}"/>
                </a:ext>
              </a:extLst>
            </p:cNvPr>
            <p:cNvSpPr txBox="1"/>
            <p:nvPr/>
          </p:nvSpPr>
          <p:spPr>
            <a:xfrm>
              <a:off x="1565748" y="3533104"/>
              <a:ext cx="7184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Gender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2022BD-5F09-41DB-807F-FEE0E9533572}"/>
                </a:ext>
              </a:extLst>
            </p:cNvPr>
            <p:cNvSpPr txBox="1"/>
            <p:nvPr/>
          </p:nvSpPr>
          <p:spPr>
            <a:xfrm>
              <a:off x="1565748" y="4131583"/>
              <a:ext cx="465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Age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35B202-6FC1-4A64-BC5A-A082A5B9DC3C}"/>
                </a:ext>
              </a:extLst>
            </p:cNvPr>
            <p:cNvSpPr txBox="1"/>
            <p:nvPr/>
          </p:nvSpPr>
          <p:spPr>
            <a:xfrm>
              <a:off x="1565748" y="4730061"/>
              <a:ext cx="10264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Occupation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B10D032-B0AA-4DBD-B0F3-9D6562780A54}"/>
                </a:ext>
              </a:extLst>
            </p:cNvPr>
            <p:cNvSpPr txBox="1"/>
            <p:nvPr/>
          </p:nvSpPr>
          <p:spPr>
            <a:xfrm>
              <a:off x="1565748" y="2934625"/>
              <a:ext cx="635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Name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76F5527-0498-43D7-ADC9-0E761FDE7F66}"/>
                </a:ext>
              </a:extLst>
            </p:cNvPr>
            <p:cNvSpPr txBox="1"/>
            <p:nvPr/>
          </p:nvSpPr>
          <p:spPr>
            <a:xfrm>
              <a:off x="1565748" y="3778544"/>
              <a:ext cx="3032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0B6301-085D-4D6B-93FB-C4633680331D}"/>
                </a:ext>
              </a:extLst>
            </p:cNvPr>
            <p:cNvSpPr txBox="1"/>
            <p:nvPr/>
          </p:nvSpPr>
          <p:spPr>
            <a:xfrm>
              <a:off x="1565748" y="4359041"/>
              <a:ext cx="360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31 </a:t>
              </a:r>
              <a:endParaRPr lang="ko-KR" altLang="en-US" sz="1000" dirty="0">
                <a:solidFill>
                  <a:srgbClr val="41414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D21BCA4-E323-4BC7-93CE-7F2D476CF4AF}"/>
                </a:ext>
              </a:extLst>
            </p:cNvPr>
            <p:cNvSpPr txBox="1"/>
            <p:nvPr/>
          </p:nvSpPr>
          <p:spPr>
            <a:xfrm>
              <a:off x="1565748" y="4939538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직장인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5B20FC-30B9-4961-B3A7-EB90CEAE014A}"/>
                </a:ext>
              </a:extLst>
            </p:cNvPr>
            <p:cNvSpPr txBox="1"/>
            <p:nvPr/>
          </p:nvSpPr>
          <p:spPr>
            <a:xfrm>
              <a:off x="3603832" y="1925661"/>
              <a:ext cx="660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A99AE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Profile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465793D-FD4A-4AB9-93A9-29246DDA305B}"/>
                </a:ext>
              </a:extLst>
            </p:cNvPr>
            <p:cNvSpPr txBox="1"/>
            <p:nvPr/>
          </p:nvSpPr>
          <p:spPr>
            <a:xfrm>
              <a:off x="3664312" y="3530760"/>
              <a:ext cx="2490740" cy="1537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목돈마련을 위해 내 경제수준에 맞으면서 조금이라도 혜택이 큰 금융상품을 찾고 싶음</a:t>
              </a:r>
              <a:endParaRPr lang="en-US" altLang="ko-KR" sz="9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i="0" dirty="0">
                  <a:solidFill>
                    <a:srgbClr val="353535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내가 신청할 수 있는 복지정책에 대한 소식을 받을 수 있으면 좋겠음</a:t>
              </a:r>
              <a:endParaRPr lang="en-US" altLang="ko-KR" sz="900" i="0" dirty="0">
                <a:solidFill>
                  <a:srgbClr val="353535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i="0" dirty="0">
                  <a:solidFill>
                    <a:srgbClr val="353535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궁금할 때 제약없이</a:t>
              </a:r>
              <a:r>
                <a:rPr lang="en-US" altLang="ko-KR" sz="900" i="0" dirty="0">
                  <a:solidFill>
                    <a:srgbClr val="353535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900" i="0" dirty="0">
                  <a:solidFill>
                    <a:srgbClr val="353535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좋은 금융상품이나 정책에 대해 속 시원하게 물어보고 싶음</a:t>
              </a:r>
              <a:endParaRPr lang="en-US" altLang="ko-KR" sz="900" i="0" dirty="0">
                <a:solidFill>
                  <a:srgbClr val="353535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ts val="1800"/>
                </a:lnSpc>
                <a:buFontTx/>
                <a:buChar char="-"/>
              </a:pPr>
              <a:endParaRPr lang="en-US" altLang="ko-KR" sz="900" i="0" dirty="0">
                <a:solidFill>
                  <a:srgbClr val="353535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322280-B93D-4E4B-B891-3E3C0F4991E9}"/>
                </a:ext>
              </a:extLst>
            </p:cNvPr>
            <p:cNvSpPr txBox="1"/>
            <p:nvPr/>
          </p:nvSpPr>
          <p:spPr>
            <a:xfrm>
              <a:off x="6129740" y="3518962"/>
              <a:ext cx="2490740" cy="168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1800"/>
                </a:lnSpc>
                <a:buFontTx/>
                <a:buChar char="-"/>
              </a:pPr>
              <a:r>
                <a:rPr lang="ko-KR" altLang="en-US" sz="9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비슷한 금융상품들이 너무 많아서 하나하나 비교하는 것이 번거로움</a:t>
              </a:r>
              <a:endParaRPr lang="en-US" altLang="ko-KR" sz="9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ts val="1800"/>
                </a:lnSpc>
                <a:buFontTx/>
                <a:buChar char="-"/>
              </a:pPr>
              <a:r>
                <a:rPr lang="ko-KR" altLang="en-US" sz="9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신청기간이 정해져 있는 정책 등은 평소 자주 찾아보기 어려움</a:t>
              </a:r>
              <a:endParaRPr lang="en-US" altLang="ko-KR" sz="900" i="0" dirty="0">
                <a:solidFill>
                  <a:srgbClr val="353535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ts val="1800"/>
                </a:lnSpc>
                <a:buFontTx/>
                <a:buChar char="-"/>
              </a:pPr>
              <a:r>
                <a:rPr lang="ko-KR" altLang="en-US" sz="900" i="0" dirty="0">
                  <a:solidFill>
                    <a:srgbClr val="353535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문의를 하려해도 고객센터운영 시간이 평소 퇴근 시간보다 일찍 끝남</a:t>
              </a:r>
              <a:endParaRPr lang="en-US" altLang="ko-KR" sz="900" i="0" dirty="0">
                <a:solidFill>
                  <a:srgbClr val="353535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ts val="1800"/>
                </a:lnSpc>
                <a:buFontTx/>
                <a:buChar char="-"/>
              </a:pPr>
              <a:endParaRPr lang="en-US" altLang="ko-KR" sz="9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4C71BE-D4F9-4A4B-AC06-C9D02ACAB039}"/>
                </a:ext>
              </a:extLst>
            </p:cNvPr>
            <p:cNvSpPr txBox="1"/>
            <p:nvPr/>
          </p:nvSpPr>
          <p:spPr>
            <a:xfrm>
              <a:off x="1565748" y="5325601"/>
              <a:ext cx="821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Location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0B5677-7CA0-4C76-BB3D-7B14D1F92553}"/>
                </a:ext>
              </a:extLst>
            </p:cNvPr>
            <p:cNvSpPr txBox="1"/>
            <p:nvPr/>
          </p:nvSpPr>
          <p:spPr>
            <a:xfrm>
              <a:off x="1565748" y="5535078"/>
              <a:ext cx="421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판교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EF02472-9BAB-4C08-BE43-F58886EEEBA0}"/>
                </a:ext>
              </a:extLst>
            </p:cNvPr>
            <p:cNvSpPr txBox="1"/>
            <p:nvPr/>
          </p:nvSpPr>
          <p:spPr>
            <a:xfrm>
              <a:off x="3708847" y="5259374"/>
              <a:ext cx="4795076" cy="96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ko-KR" sz="9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같은 돈을 벌더라도 효율적인 결과를 내고 싶음</a:t>
              </a:r>
            </a:p>
            <a:p>
              <a:pPr>
                <a:lnSpc>
                  <a:spcPts val="2400"/>
                </a:lnSpc>
              </a:pPr>
              <a:r>
                <a:rPr lang="en-US" altLang="ko-KR" sz="9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내가 굳이 정책을 찾아보지 않아도 내게 신청하라고 알려줬으면 함</a:t>
              </a:r>
              <a:endParaRPr lang="en-US" altLang="ko-KR" sz="9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2400"/>
                </a:lnSpc>
              </a:pPr>
              <a:r>
                <a:rPr lang="en-US" altLang="ko-KR" sz="9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궁금한 것들에 대해서 언제든지 문의할 수 있으면 함</a:t>
              </a:r>
              <a:endParaRPr lang="en-US" altLang="ko-KR" sz="9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08A03FF-AC89-4724-8F66-4EB5A829EE73}"/>
                </a:ext>
              </a:extLst>
            </p:cNvPr>
            <p:cNvSpPr txBox="1"/>
            <p:nvPr/>
          </p:nvSpPr>
          <p:spPr>
            <a:xfrm>
              <a:off x="1565748" y="5916049"/>
              <a:ext cx="11213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Interested IN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97432F3-140F-4590-99C6-BAD5558E7AC1}"/>
                </a:ext>
              </a:extLst>
            </p:cNvPr>
            <p:cNvSpPr txBox="1"/>
            <p:nvPr/>
          </p:nvSpPr>
          <p:spPr>
            <a:xfrm>
              <a:off x="1565748" y="6125526"/>
              <a:ext cx="421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기타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6B75BF9-B627-4D79-8B28-2BF250875ACF}"/>
                </a:ext>
              </a:extLst>
            </p:cNvPr>
            <p:cNvSpPr txBox="1"/>
            <p:nvPr/>
          </p:nvSpPr>
          <p:spPr>
            <a:xfrm>
              <a:off x="3670496" y="5033309"/>
              <a:ext cx="96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A99AE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Motivation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70CA11-5165-4F65-8F2E-8273D0C35F6E}"/>
                </a:ext>
              </a:extLst>
            </p:cNvPr>
            <p:cNvSpPr txBox="1"/>
            <p:nvPr/>
          </p:nvSpPr>
          <p:spPr>
            <a:xfrm>
              <a:off x="3587140" y="3245659"/>
              <a:ext cx="6151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A99AE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Goals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7D4682-C08A-478D-B0E5-B5ABA03EF849}"/>
                </a:ext>
              </a:extLst>
            </p:cNvPr>
            <p:cNvSpPr txBox="1"/>
            <p:nvPr/>
          </p:nvSpPr>
          <p:spPr>
            <a:xfrm>
              <a:off x="6129740" y="3245659"/>
              <a:ext cx="9848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A99AE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Frustration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5C38E2A-C67F-45BD-A165-BBF0F66D51F2}"/>
                </a:ext>
              </a:extLst>
            </p:cNvPr>
            <p:cNvSpPr/>
            <p:nvPr/>
          </p:nvSpPr>
          <p:spPr>
            <a:xfrm>
              <a:off x="3587140" y="2199940"/>
              <a:ext cx="4916783" cy="917605"/>
            </a:xfrm>
            <a:prstGeom prst="roundRect">
              <a:avLst>
                <a:gd name="adj" fmla="val 550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38C40CF-89BF-4EF5-B6F8-31FD40217FC8}"/>
                </a:ext>
              </a:extLst>
            </p:cNvPr>
            <p:cNvSpPr txBox="1"/>
            <p:nvPr/>
          </p:nvSpPr>
          <p:spPr>
            <a:xfrm>
              <a:off x="3662391" y="2212717"/>
              <a:ext cx="4795076" cy="828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0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이다현은 서울 근교 중견기업에 근무 중인 직장인이다</a:t>
              </a:r>
              <a:r>
                <a:rPr lang="en-US" altLang="ko-KR" sz="10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독립을 앞두고 있고</a:t>
              </a:r>
              <a:r>
                <a:rPr lang="en-US" altLang="ko-KR" sz="10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결혼자금 등을 위한 목돈 마련을 위해 알뜰하게 돈을 모으고 있다</a:t>
              </a:r>
              <a:r>
                <a:rPr lang="en-US" altLang="ko-KR" sz="10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최근 청년희망적금 신청 일자를 놓쳐서 매우 아쉬워하고 있다</a:t>
              </a:r>
              <a:r>
                <a:rPr lang="en-US" altLang="ko-KR" sz="10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.</a:t>
              </a:r>
              <a:endParaRPr lang="ko-KR" altLang="en-US" sz="10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50" name="Picture 49" descr="Icon&#10;&#10;Description automatically generated">
              <a:extLst>
                <a:ext uri="{FF2B5EF4-FFF2-40B4-BE49-F238E27FC236}">
                  <a16:creationId xmlns:a16="http://schemas.microsoft.com/office/drawing/2014/main" id="{D8A55E04-9576-4D5C-A377-ED9CD408D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811" y="1546197"/>
              <a:ext cx="2114664" cy="1494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00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073A500-FFD3-4B68-9780-DAF0D178DB52}"/>
              </a:ext>
            </a:extLst>
          </p:cNvPr>
          <p:cNvSpPr/>
          <p:nvPr/>
        </p:nvSpPr>
        <p:spPr>
          <a:xfrm>
            <a:off x="2075072" y="3478222"/>
            <a:ext cx="5755855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F12E584-649F-410B-A752-97FD614CF7D0}"/>
              </a:ext>
            </a:extLst>
          </p:cNvPr>
          <p:cNvSpPr/>
          <p:nvPr/>
        </p:nvSpPr>
        <p:spPr>
          <a:xfrm>
            <a:off x="2075073" y="2321660"/>
            <a:ext cx="5755854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3F5F9A7-0A2B-4B13-9DF3-89F755A94925}"/>
              </a:ext>
            </a:extLst>
          </p:cNvPr>
          <p:cNvSpPr/>
          <p:nvPr/>
        </p:nvSpPr>
        <p:spPr>
          <a:xfrm>
            <a:off x="2076342" y="4585442"/>
            <a:ext cx="5761016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79757" y="84301"/>
            <a:ext cx="51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8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207E2-F3DD-435C-A354-47A86DD0B032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User Story 1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AD26-620B-4F76-9471-CE0A113EEFA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6F08B-A940-434C-978B-9869A583ED7E}"/>
              </a:ext>
            </a:extLst>
          </p:cNvPr>
          <p:cNvSpPr txBox="1"/>
          <p:nvPr/>
        </p:nvSpPr>
        <p:spPr>
          <a:xfrm>
            <a:off x="2613320" y="2471144"/>
            <a:ext cx="537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경제행위에 관심은 가지만 아직 잘 모르는 게 많은 대학생</a:t>
            </a:r>
            <a:endParaRPr lang="en-US" altLang="ko-KR" sz="12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66E48-9744-4F96-9402-525326A76C1E}"/>
              </a:ext>
            </a:extLst>
          </p:cNvPr>
          <p:cNvSpPr txBox="1"/>
          <p:nvPr/>
        </p:nvSpPr>
        <p:spPr>
          <a:xfrm>
            <a:off x="2649501" y="3634547"/>
            <a:ext cx="537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내게 적합한 금융상품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복지정책을 한눈에 볼 수 있는 서비스를 원함</a:t>
            </a:r>
            <a:endParaRPr lang="en-US" altLang="ko-KR" sz="12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8471F1-4AAE-4051-83B1-130DF788EBCF}"/>
              </a:ext>
            </a:extLst>
          </p:cNvPr>
          <p:cNvSpPr txBox="1"/>
          <p:nvPr/>
        </p:nvSpPr>
        <p:spPr>
          <a:xfrm>
            <a:off x="2575705" y="4745419"/>
            <a:ext cx="537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경제행위에 대한 어려움과 불안함을 줄이고 효율적인 선택을 할 수 있음</a:t>
            </a:r>
            <a:endParaRPr lang="en-US" altLang="ko-KR" sz="12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23A80A-B557-46B4-8BAF-4F5199AA8298}"/>
              </a:ext>
            </a:extLst>
          </p:cNvPr>
          <p:cNvSpPr/>
          <p:nvPr/>
        </p:nvSpPr>
        <p:spPr>
          <a:xfrm>
            <a:off x="2068642" y="2322763"/>
            <a:ext cx="624119" cy="624119"/>
          </a:xfrm>
          <a:prstGeom prst="roundRect">
            <a:avLst>
              <a:gd name="adj" fmla="val 11852"/>
            </a:avLst>
          </a:prstGeom>
          <a:solidFill>
            <a:srgbClr val="00D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5CFA2E-6272-4820-9BE3-73577DE0F6F7}"/>
              </a:ext>
            </a:extLst>
          </p:cNvPr>
          <p:cNvSpPr/>
          <p:nvPr/>
        </p:nvSpPr>
        <p:spPr>
          <a:xfrm>
            <a:off x="2068642" y="3478182"/>
            <a:ext cx="624119" cy="624119"/>
          </a:xfrm>
          <a:prstGeom prst="roundRect">
            <a:avLst>
              <a:gd name="adj" fmla="val 14395"/>
            </a:avLst>
          </a:prstGeom>
          <a:solidFill>
            <a:srgbClr val="E94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4765422-C506-44A7-9C68-67A0CFA31538}"/>
              </a:ext>
            </a:extLst>
          </p:cNvPr>
          <p:cNvSpPr/>
          <p:nvPr/>
        </p:nvSpPr>
        <p:spPr>
          <a:xfrm>
            <a:off x="2068642" y="4585442"/>
            <a:ext cx="624119" cy="624119"/>
          </a:xfrm>
          <a:prstGeom prst="roundRect">
            <a:avLst>
              <a:gd name="adj" fmla="val 11465"/>
            </a:avLst>
          </a:prstGeom>
          <a:solidFill>
            <a:srgbClr val="FAB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D58"/>
              </a:solidFill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668BA700-8BEF-4D65-846C-FF3712A7F3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96" y="2433733"/>
            <a:ext cx="374357" cy="374357"/>
          </a:xfrm>
          <a:prstGeom prst="rect">
            <a:avLst/>
          </a:prstGeom>
        </p:spPr>
      </p:pic>
      <p:pic>
        <p:nvPicPr>
          <p:cNvPr id="22" name="Picture 21" descr="Shape&#10;&#10;Description automatically generated">
            <a:extLst>
              <a:ext uri="{FF2B5EF4-FFF2-40B4-BE49-F238E27FC236}">
                <a16:creationId xmlns:a16="http://schemas.microsoft.com/office/drawing/2014/main" id="{C9DF83D5-A61D-4C51-B0C0-B60D2CA298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02" y="3628267"/>
            <a:ext cx="292844" cy="29284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F86E965A-2A9A-4555-9D13-BC2023E731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12" y="4742731"/>
            <a:ext cx="307778" cy="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073A500-FFD3-4B68-9780-DAF0D178DB52}"/>
              </a:ext>
            </a:extLst>
          </p:cNvPr>
          <p:cNvSpPr/>
          <p:nvPr/>
        </p:nvSpPr>
        <p:spPr>
          <a:xfrm>
            <a:off x="2075072" y="3478222"/>
            <a:ext cx="5755855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F12E584-649F-410B-A752-97FD614CF7D0}"/>
              </a:ext>
            </a:extLst>
          </p:cNvPr>
          <p:cNvSpPr/>
          <p:nvPr/>
        </p:nvSpPr>
        <p:spPr>
          <a:xfrm>
            <a:off x="2075073" y="2321660"/>
            <a:ext cx="5755854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3F5F9A7-0A2B-4B13-9DF3-89F755A94925}"/>
              </a:ext>
            </a:extLst>
          </p:cNvPr>
          <p:cNvSpPr/>
          <p:nvPr/>
        </p:nvSpPr>
        <p:spPr>
          <a:xfrm>
            <a:off x="2076342" y="4585442"/>
            <a:ext cx="5761016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79757" y="84301"/>
            <a:ext cx="51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8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207E2-F3DD-435C-A354-47A86DD0B032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User Story 2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AD26-620B-4F76-9471-CE0A113EEFA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6F08B-A940-434C-978B-9869A583ED7E}"/>
              </a:ext>
            </a:extLst>
          </p:cNvPr>
          <p:cNvSpPr txBox="1"/>
          <p:nvPr/>
        </p:nvSpPr>
        <p:spPr>
          <a:xfrm>
            <a:off x="2613320" y="2471144"/>
            <a:ext cx="537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독립을 꿈꾸며 열심히 살아가고 있는 직장인</a:t>
            </a:r>
            <a:endParaRPr lang="en-US" altLang="ko-KR" sz="12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66E48-9744-4F96-9402-525326A76C1E}"/>
              </a:ext>
            </a:extLst>
          </p:cNvPr>
          <p:cNvSpPr txBox="1"/>
          <p:nvPr/>
        </p:nvSpPr>
        <p:spPr>
          <a:xfrm>
            <a:off x="2649501" y="3634547"/>
            <a:ext cx="537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좋은 금융상품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복지정책에 대한 정보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소식을 적극적으로 받기 원함</a:t>
            </a:r>
            <a:endParaRPr lang="en-US" altLang="ko-KR" sz="12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8471F1-4AAE-4051-83B1-130DF788EBCF}"/>
              </a:ext>
            </a:extLst>
          </p:cNvPr>
          <p:cNvSpPr txBox="1"/>
          <p:nvPr/>
        </p:nvSpPr>
        <p:spPr>
          <a:xfrm>
            <a:off x="2575705" y="4745419"/>
            <a:ext cx="537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필요한 부분에서 지원을 받을 수 있게 되어 효율적으로 재산 축적 가능</a:t>
            </a:r>
            <a:endParaRPr lang="en-US" altLang="ko-KR" sz="12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23A80A-B557-46B4-8BAF-4F5199AA8298}"/>
              </a:ext>
            </a:extLst>
          </p:cNvPr>
          <p:cNvSpPr/>
          <p:nvPr/>
        </p:nvSpPr>
        <p:spPr>
          <a:xfrm>
            <a:off x="2068642" y="2322763"/>
            <a:ext cx="624119" cy="624119"/>
          </a:xfrm>
          <a:prstGeom prst="roundRect">
            <a:avLst>
              <a:gd name="adj" fmla="val 11852"/>
            </a:avLst>
          </a:prstGeom>
          <a:solidFill>
            <a:srgbClr val="00D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5CFA2E-6272-4820-9BE3-73577DE0F6F7}"/>
              </a:ext>
            </a:extLst>
          </p:cNvPr>
          <p:cNvSpPr/>
          <p:nvPr/>
        </p:nvSpPr>
        <p:spPr>
          <a:xfrm>
            <a:off x="2068642" y="3478182"/>
            <a:ext cx="624119" cy="624119"/>
          </a:xfrm>
          <a:prstGeom prst="roundRect">
            <a:avLst>
              <a:gd name="adj" fmla="val 14395"/>
            </a:avLst>
          </a:prstGeom>
          <a:solidFill>
            <a:srgbClr val="E94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4765422-C506-44A7-9C68-67A0CFA31538}"/>
              </a:ext>
            </a:extLst>
          </p:cNvPr>
          <p:cNvSpPr/>
          <p:nvPr/>
        </p:nvSpPr>
        <p:spPr>
          <a:xfrm>
            <a:off x="2068642" y="4585442"/>
            <a:ext cx="624119" cy="624119"/>
          </a:xfrm>
          <a:prstGeom prst="roundRect">
            <a:avLst>
              <a:gd name="adj" fmla="val 11465"/>
            </a:avLst>
          </a:prstGeom>
          <a:solidFill>
            <a:srgbClr val="FAB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D58"/>
              </a:solidFill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668BA700-8BEF-4D65-846C-FF3712A7F3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96" y="2433733"/>
            <a:ext cx="374357" cy="374357"/>
          </a:xfrm>
          <a:prstGeom prst="rect">
            <a:avLst/>
          </a:prstGeom>
        </p:spPr>
      </p:pic>
      <p:pic>
        <p:nvPicPr>
          <p:cNvPr id="22" name="Picture 21" descr="Shape&#10;&#10;Description automatically generated">
            <a:extLst>
              <a:ext uri="{FF2B5EF4-FFF2-40B4-BE49-F238E27FC236}">
                <a16:creationId xmlns:a16="http://schemas.microsoft.com/office/drawing/2014/main" id="{C9DF83D5-A61D-4C51-B0C0-B60D2CA298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02" y="3628267"/>
            <a:ext cx="292844" cy="29284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F86E965A-2A9A-4555-9D13-BC2023E731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12" y="4742731"/>
            <a:ext cx="307778" cy="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79757" y="84301"/>
            <a:ext cx="51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9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6A210-6D65-448E-B932-BBC639D73B4E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User Journey Map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25A89-60C3-4490-A91E-C818AF1DEB12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57D966-6437-48EC-8EAE-42E7F6AA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356404"/>
            <a:ext cx="7734300" cy="40297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FE72DB-E7C7-4AD0-86B0-6788FC34F8B9}"/>
              </a:ext>
            </a:extLst>
          </p:cNvPr>
          <p:cNvSpPr txBox="1"/>
          <p:nvPr/>
        </p:nvSpPr>
        <p:spPr>
          <a:xfrm>
            <a:off x="1085850" y="1595747"/>
            <a:ext cx="7734300" cy="76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Persona :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김도현</a:t>
            </a:r>
            <a:endParaRPr lang="en-US" altLang="ko-KR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Goals :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어렵게 느껴지는 경제행위를 쉽고 간편하게 영위하고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</a:t>
            </a:r>
          </a:p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    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경제적 이익을 위해 좋은 상품과 정책을 적극 활용하고 싶음</a:t>
            </a:r>
            <a:endParaRPr lang="en-US" altLang="ko-KR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6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10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0C43D-4078-4236-A234-CA51F7A754FD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Problem Statement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BCF048-D290-4466-9EC5-A4AE9FB1D047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0A5149A-E63B-4539-B894-FFABA52FE48A}"/>
              </a:ext>
            </a:extLst>
          </p:cNvPr>
          <p:cNvSpPr/>
          <p:nvPr/>
        </p:nvSpPr>
        <p:spPr>
          <a:xfrm>
            <a:off x="3299873" y="3478097"/>
            <a:ext cx="5560879" cy="624119"/>
          </a:xfrm>
          <a:prstGeom prst="roundRect">
            <a:avLst>
              <a:gd name="adj" fmla="val 17651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9D7BB5-0AB4-4614-B039-4D8D9E2BC8E9}"/>
              </a:ext>
            </a:extLst>
          </p:cNvPr>
          <p:cNvSpPr/>
          <p:nvPr/>
        </p:nvSpPr>
        <p:spPr>
          <a:xfrm>
            <a:off x="3299873" y="4653403"/>
            <a:ext cx="5560879" cy="624119"/>
          </a:xfrm>
          <a:prstGeom prst="roundRect">
            <a:avLst>
              <a:gd name="adj" fmla="val 17651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BF329C-8179-46EC-A127-C5ECA1993750}"/>
              </a:ext>
            </a:extLst>
          </p:cNvPr>
          <p:cNvSpPr/>
          <p:nvPr/>
        </p:nvSpPr>
        <p:spPr>
          <a:xfrm>
            <a:off x="1406349" y="3481533"/>
            <a:ext cx="1644907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9E2F1A-6F7D-4704-9C1F-95736EAA6A73}"/>
              </a:ext>
            </a:extLst>
          </p:cNvPr>
          <p:cNvSpPr/>
          <p:nvPr/>
        </p:nvSpPr>
        <p:spPr>
          <a:xfrm>
            <a:off x="1406349" y="2324971"/>
            <a:ext cx="1644907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91977-FFE6-467D-A1C9-FAF74F20B146}"/>
              </a:ext>
            </a:extLst>
          </p:cNvPr>
          <p:cNvSpPr txBox="1"/>
          <p:nvPr/>
        </p:nvSpPr>
        <p:spPr>
          <a:xfrm>
            <a:off x="4357443" y="280379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3F5E9B-6075-49B5-9683-EB30E922CE84}"/>
              </a:ext>
            </a:extLst>
          </p:cNvPr>
          <p:cNvSpPr txBox="1"/>
          <p:nvPr/>
        </p:nvSpPr>
        <p:spPr>
          <a:xfrm>
            <a:off x="2066874" y="2494834"/>
            <a:ext cx="836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김도현</a:t>
            </a:r>
            <a:endParaRPr lang="en-US" altLang="ko-KR" sz="1400" b="1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EBEB10-B1B2-4156-AC75-8F44E9D96234}"/>
              </a:ext>
            </a:extLst>
          </p:cNvPr>
          <p:cNvSpPr/>
          <p:nvPr/>
        </p:nvSpPr>
        <p:spPr>
          <a:xfrm>
            <a:off x="1399918" y="2326074"/>
            <a:ext cx="624119" cy="624119"/>
          </a:xfrm>
          <a:prstGeom prst="roundRect">
            <a:avLst>
              <a:gd name="adj" fmla="val 11852"/>
            </a:avLst>
          </a:prstGeom>
          <a:solidFill>
            <a:srgbClr val="00D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75B546-0289-4D13-ABF8-1AA01CB43983}"/>
              </a:ext>
            </a:extLst>
          </p:cNvPr>
          <p:cNvSpPr/>
          <p:nvPr/>
        </p:nvSpPr>
        <p:spPr>
          <a:xfrm>
            <a:off x="3299873" y="2326074"/>
            <a:ext cx="5560879" cy="624119"/>
          </a:xfrm>
          <a:prstGeom prst="roundRect">
            <a:avLst>
              <a:gd name="adj" fmla="val 17651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735D9-B112-416C-8612-3B9BA2B12D4C}"/>
              </a:ext>
            </a:extLst>
          </p:cNvPr>
          <p:cNvSpPr txBox="1"/>
          <p:nvPr/>
        </p:nvSpPr>
        <p:spPr>
          <a:xfrm>
            <a:off x="3394172" y="2495780"/>
            <a:ext cx="5372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경제행위에 관심은 가지만 아직 잘 모르는 게 많은 청년</a:t>
            </a:r>
            <a:endParaRPr lang="en-US" altLang="ko-KR" sz="14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A62361-CEDD-49D5-A1B6-136E6B619A7B}"/>
              </a:ext>
            </a:extLst>
          </p:cNvPr>
          <p:cNvSpPr txBox="1"/>
          <p:nvPr/>
        </p:nvSpPr>
        <p:spPr>
          <a:xfrm>
            <a:off x="2066874" y="3650253"/>
            <a:ext cx="83671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Key 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BBD3F37-3DC8-4B7F-B1ED-C09E5EE316C3}"/>
              </a:ext>
            </a:extLst>
          </p:cNvPr>
          <p:cNvSpPr/>
          <p:nvPr/>
        </p:nvSpPr>
        <p:spPr>
          <a:xfrm>
            <a:off x="1399918" y="3481493"/>
            <a:ext cx="624119" cy="624119"/>
          </a:xfrm>
          <a:prstGeom prst="roundRect">
            <a:avLst>
              <a:gd name="adj" fmla="val 14395"/>
            </a:avLst>
          </a:prstGeom>
          <a:solidFill>
            <a:srgbClr val="FAB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CEE489-5E14-405B-AFE4-5C34C2D4FFB8}"/>
              </a:ext>
            </a:extLst>
          </p:cNvPr>
          <p:cNvSpPr txBox="1"/>
          <p:nvPr/>
        </p:nvSpPr>
        <p:spPr>
          <a:xfrm>
            <a:off x="3299873" y="3646569"/>
            <a:ext cx="55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 정채 및 적합한 금융 상풍 등을 한번에 확인하고 추천 받는 것</a:t>
            </a:r>
            <a:endParaRPr lang="en-US" altLang="ko-KR" sz="14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9F6AF5-E402-4B3B-91E5-1C40A086FCF2}"/>
              </a:ext>
            </a:extLst>
          </p:cNvPr>
          <p:cNvSpPr/>
          <p:nvPr/>
        </p:nvSpPr>
        <p:spPr>
          <a:xfrm>
            <a:off x="1401188" y="4638015"/>
            <a:ext cx="1644907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7FC36D-D5AF-4FFE-B4EA-F5452B6078D5}"/>
              </a:ext>
            </a:extLst>
          </p:cNvPr>
          <p:cNvSpPr txBox="1"/>
          <p:nvPr/>
        </p:nvSpPr>
        <p:spPr>
          <a:xfrm>
            <a:off x="2042280" y="4806775"/>
            <a:ext cx="977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Key 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92D4F84-F068-4E1E-93E6-56D6C3F09CAC}"/>
              </a:ext>
            </a:extLst>
          </p:cNvPr>
          <p:cNvSpPr/>
          <p:nvPr/>
        </p:nvSpPr>
        <p:spPr>
          <a:xfrm>
            <a:off x="1399918" y="4638015"/>
            <a:ext cx="624119" cy="624119"/>
          </a:xfrm>
          <a:prstGeom prst="roundRect">
            <a:avLst>
              <a:gd name="adj" fmla="val 11465"/>
            </a:avLst>
          </a:prstGeom>
          <a:solidFill>
            <a:srgbClr val="E94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D5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B2C76F-A630-4C04-A019-157665FC6BB6}"/>
              </a:ext>
            </a:extLst>
          </p:cNvPr>
          <p:cNvSpPr txBox="1"/>
          <p:nvPr/>
        </p:nvSpPr>
        <p:spPr>
          <a:xfrm>
            <a:off x="3143632" y="4699053"/>
            <a:ext cx="574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정책이나 금융 상품에 대한 설명이 분산되어 있어</a:t>
            </a:r>
            <a:endParaRPr lang="en-US" altLang="ko-KR" sz="14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찾기 어렵고 결정하기 어려움</a:t>
            </a:r>
            <a:endParaRPr lang="en-US" altLang="ko-KR" sz="14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B9F75F9-D10F-428F-B6ED-7F2D744CBC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99" y="2447764"/>
            <a:ext cx="374357" cy="374357"/>
          </a:xfrm>
          <a:prstGeom prst="rect">
            <a:avLst/>
          </a:prstGeom>
        </p:spPr>
      </p:pic>
      <p:pic>
        <p:nvPicPr>
          <p:cNvPr id="34" name="Picture 33" descr="Shape&#10;&#10;Description automatically generated">
            <a:extLst>
              <a:ext uri="{FF2B5EF4-FFF2-40B4-BE49-F238E27FC236}">
                <a16:creationId xmlns:a16="http://schemas.microsoft.com/office/drawing/2014/main" id="{F8388874-5620-4144-A1CB-2BD2CF22CA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05" y="3643939"/>
            <a:ext cx="292844" cy="292844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B685B5F0-FEAC-43CC-8249-B8F84E1511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39" y="4778026"/>
            <a:ext cx="342876" cy="3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11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693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1600" spc="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DEFINE </a:t>
            </a:r>
            <a:r>
              <a:rPr lang="ko-KR" altLang="en-US" sz="1200" kern="1600" spc="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문제 정의 ▶ </a:t>
            </a:r>
            <a:r>
              <a:rPr lang="en-US" altLang="ko-KR" sz="1200" kern="1600" spc="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FINDING PROBLEM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D06FC-3427-499D-8D20-24E859D7D7FA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Hypothesis Statement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3AC601-4017-49C7-880E-34282DE6A0F4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2A0D03-27C8-4638-BB4B-B147A7418A9D}"/>
              </a:ext>
            </a:extLst>
          </p:cNvPr>
          <p:cNvGrpSpPr/>
          <p:nvPr/>
        </p:nvGrpSpPr>
        <p:grpSpPr>
          <a:xfrm>
            <a:off x="1437689" y="2531053"/>
            <a:ext cx="7011348" cy="892677"/>
            <a:chOff x="1899870" y="2594248"/>
            <a:chExt cx="6085730" cy="7748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5C6A66-39CB-4D8C-8713-A752877A9D42}"/>
                </a:ext>
              </a:extLst>
            </p:cNvPr>
            <p:cNvSpPr txBox="1"/>
            <p:nvPr/>
          </p:nvSpPr>
          <p:spPr>
            <a:xfrm>
              <a:off x="4357443" y="2594248"/>
              <a:ext cx="1287532" cy="267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+mj-ea"/>
                  <a:ea typeface="+mj-ea"/>
                </a:rPr>
                <a:t>내용 입력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957287A-A9A1-41D3-98E1-B0FA655F8144}"/>
                </a:ext>
              </a:extLst>
            </p:cNvPr>
            <p:cNvSpPr/>
            <p:nvPr/>
          </p:nvSpPr>
          <p:spPr>
            <a:xfrm>
              <a:off x="2075072" y="2743853"/>
              <a:ext cx="5910527" cy="624119"/>
            </a:xfrm>
            <a:prstGeom prst="roundRect">
              <a:avLst>
                <a:gd name="adj" fmla="val 11446"/>
              </a:avLst>
            </a:prstGeom>
            <a:solidFill>
              <a:srgbClr val="F5FAFF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80A18F-5CE7-456E-9F1E-2E895351C006}"/>
                </a:ext>
              </a:extLst>
            </p:cNvPr>
            <p:cNvSpPr txBox="1"/>
            <p:nvPr/>
          </p:nvSpPr>
          <p:spPr>
            <a:xfrm>
              <a:off x="2613320" y="2905935"/>
              <a:ext cx="5372280" cy="267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Finder</a:t>
              </a:r>
              <a:r>
                <a:rPr lang="ko-KR" altLang="en-US" sz="14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를 이용해 자신의 개인정보와 찾고 싶은 정보를 입력하면</a:t>
              </a:r>
              <a:endPara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BA7E654-D9E3-4479-8071-03927A00C3D8}"/>
                </a:ext>
              </a:extLst>
            </p:cNvPr>
            <p:cNvSpPr/>
            <p:nvPr/>
          </p:nvSpPr>
          <p:spPr>
            <a:xfrm>
              <a:off x="2068642" y="2744956"/>
              <a:ext cx="624119" cy="624119"/>
            </a:xfrm>
            <a:prstGeom prst="roundRect">
              <a:avLst>
                <a:gd name="adj" fmla="val 11852"/>
              </a:avLst>
            </a:prstGeom>
            <a:solidFill>
              <a:srgbClr val="00D6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EF493A-D4D6-49AB-8C54-82D7AB1884F4}"/>
                </a:ext>
              </a:extLst>
            </p:cNvPr>
            <p:cNvSpPr txBox="1"/>
            <p:nvPr/>
          </p:nvSpPr>
          <p:spPr>
            <a:xfrm>
              <a:off x="1899870" y="2913730"/>
              <a:ext cx="978198" cy="293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IF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B62777-22F4-4BAE-9D30-35ECA9BB5C79}"/>
              </a:ext>
            </a:extLst>
          </p:cNvPr>
          <p:cNvGrpSpPr/>
          <p:nvPr/>
        </p:nvGrpSpPr>
        <p:grpSpPr>
          <a:xfrm>
            <a:off x="1425415" y="3852909"/>
            <a:ext cx="7062554" cy="719092"/>
            <a:chOff x="1891602" y="3900375"/>
            <a:chExt cx="6130179" cy="62415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61F331A-BC91-4BCE-89C5-0AB622041589}"/>
                </a:ext>
              </a:extLst>
            </p:cNvPr>
            <p:cNvSpPr/>
            <p:nvPr/>
          </p:nvSpPr>
          <p:spPr>
            <a:xfrm>
              <a:off x="2075072" y="3900415"/>
              <a:ext cx="5910528" cy="624119"/>
            </a:xfrm>
            <a:prstGeom prst="roundRect">
              <a:avLst>
                <a:gd name="adj" fmla="val 11446"/>
              </a:avLst>
            </a:prstGeom>
            <a:solidFill>
              <a:srgbClr val="F5FAFF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7F7F7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A21251-75F3-4D12-8179-953C5CD50B72}"/>
                </a:ext>
              </a:extLst>
            </p:cNvPr>
            <p:cNvSpPr txBox="1"/>
            <p:nvPr/>
          </p:nvSpPr>
          <p:spPr>
            <a:xfrm>
              <a:off x="2649501" y="4056740"/>
              <a:ext cx="5372280" cy="267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정보를 기반으로 자신에게 적합한 복지정책</a:t>
              </a:r>
              <a:r>
                <a:rPr lang="en-US" altLang="ko-KR" sz="14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14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금융상품을 추천 받을 수 있다</a:t>
              </a:r>
              <a:endPara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0174D6B-678B-4579-A090-348CD5E1F796}"/>
                </a:ext>
              </a:extLst>
            </p:cNvPr>
            <p:cNvSpPr/>
            <p:nvPr/>
          </p:nvSpPr>
          <p:spPr>
            <a:xfrm>
              <a:off x="2068642" y="3900375"/>
              <a:ext cx="624119" cy="624119"/>
            </a:xfrm>
            <a:prstGeom prst="roundRect">
              <a:avLst>
                <a:gd name="adj" fmla="val 14395"/>
              </a:avLst>
            </a:prstGeom>
            <a:solidFill>
              <a:srgbClr val="3182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D62E1C-985C-422A-87D0-92B0049C11B7}"/>
                </a:ext>
              </a:extLst>
            </p:cNvPr>
            <p:cNvSpPr txBox="1"/>
            <p:nvPr/>
          </p:nvSpPr>
          <p:spPr>
            <a:xfrm>
              <a:off x="1891602" y="4077474"/>
              <a:ext cx="978198" cy="267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THEN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35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12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47C6B-1814-4063-BD05-A3FABA0901D2}"/>
              </a:ext>
            </a:extLst>
          </p:cNvPr>
          <p:cNvSpPr txBox="1"/>
          <p:nvPr/>
        </p:nvSpPr>
        <p:spPr>
          <a:xfrm>
            <a:off x="676044" y="402636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DEFINE / DEVELOP</a:t>
            </a:r>
            <a:r>
              <a:rPr lang="ko-KR" altLang="en-US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 ▶ </a:t>
            </a:r>
            <a:r>
              <a:rPr lang="en-US" altLang="ko-KR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FINDING SOLUTION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47738-0B0F-44CF-B573-5DAE0AF76830}"/>
              </a:ext>
            </a:extLst>
          </p:cNvPr>
          <p:cNvSpPr txBox="1"/>
          <p:nvPr/>
        </p:nvSpPr>
        <p:spPr>
          <a:xfrm>
            <a:off x="-197893" y="970437"/>
            <a:ext cx="261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PEST Analysis</a:t>
            </a:r>
            <a:endParaRPr lang="ko-KR" altLang="en-US" sz="20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F06EEB2-0240-4C63-8234-90818D2FF0D3}"/>
              </a:ext>
            </a:extLst>
          </p:cNvPr>
          <p:cNvGrpSpPr/>
          <p:nvPr/>
        </p:nvGrpSpPr>
        <p:grpSpPr>
          <a:xfrm>
            <a:off x="1011854" y="1711945"/>
            <a:ext cx="7903546" cy="1032879"/>
            <a:chOff x="627518" y="1661716"/>
            <a:chExt cx="8672218" cy="1133332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833AF0D-C369-491D-BB4E-0CA688B6AE16}"/>
                </a:ext>
              </a:extLst>
            </p:cNvPr>
            <p:cNvSpPr/>
            <p:nvPr/>
          </p:nvSpPr>
          <p:spPr>
            <a:xfrm>
              <a:off x="627518" y="1661716"/>
              <a:ext cx="8672218" cy="1133332"/>
            </a:xfrm>
            <a:prstGeom prst="roundRect">
              <a:avLst>
                <a:gd name="adj" fmla="val 14690"/>
              </a:avLst>
            </a:prstGeom>
            <a:solidFill>
              <a:srgbClr val="F5FAFF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B4316A-FD28-4FF2-B2D5-40A16698A279}"/>
                </a:ext>
              </a:extLst>
            </p:cNvPr>
            <p:cNvSpPr txBox="1"/>
            <p:nvPr/>
          </p:nvSpPr>
          <p:spPr>
            <a:xfrm>
              <a:off x="844095" y="2507980"/>
              <a:ext cx="1176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343D4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Political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EAA54E-8B93-4C41-B3B0-A2ADCB09D54B}"/>
                </a:ext>
              </a:extLst>
            </p:cNvPr>
            <p:cNvSpPr txBox="1"/>
            <p:nvPr/>
          </p:nvSpPr>
          <p:spPr>
            <a:xfrm>
              <a:off x="2295409" y="1772875"/>
              <a:ext cx="2152453" cy="75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청년기본법 시행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제 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20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대 대선으로 인한 정권 교체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청년원가주택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청년도약계좌 등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7D29B1-DE1A-4DD6-A944-CE719CB1A5FF}"/>
                </a:ext>
              </a:extLst>
            </p:cNvPr>
            <p:cNvSpPr txBox="1"/>
            <p:nvPr/>
          </p:nvSpPr>
          <p:spPr>
            <a:xfrm>
              <a:off x="4485052" y="1772873"/>
              <a:ext cx="2259749" cy="748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청년의 정책참여율 확대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정권 교체에 따른 정책 변동으로 인해 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APP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의 사용성 및 기여도 증가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D19175-C789-4045-8B51-5329E282B85D}"/>
                </a:ext>
              </a:extLst>
            </p:cNvPr>
            <p:cNvSpPr txBox="1"/>
            <p:nvPr/>
          </p:nvSpPr>
          <p:spPr>
            <a:xfrm>
              <a:off x="6752853" y="1772873"/>
              <a:ext cx="2414138" cy="529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세대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계층간 형평성 논란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갈등 우려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재원 마련과 은행권 부담 우려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FA3933-0FC6-4689-A087-E7C35F27329D}"/>
                </a:ext>
              </a:extLst>
            </p:cNvPr>
            <p:cNvSpPr/>
            <p:nvPr/>
          </p:nvSpPr>
          <p:spPr>
            <a:xfrm>
              <a:off x="1062534" y="1753089"/>
              <a:ext cx="713918" cy="713918"/>
            </a:xfrm>
            <a:prstGeom prst="ellipse">
              <a:avLst/>
            </a:prstGeom>
            <a:solidFill>
              <a:srgbClr val="27D8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BA481A62-8868-4CAA-A36A-457F74BE7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661" y="1936078"/>
              <a:ext cx="315230" cy="338868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90BC2EA-5138-4C22-BA77-04966B39F998}"/>
              </a:ext>
            </a:extLst>
          </p:cNvPr>
          <p:cNvGrpSpPr/>
          <p:nvPr/>
        </p:nvGrpSpPr>
        <p:grpSpPr>
          <a:xfrm>
            <a:off x="-10888" y="1088328"/>
            <a:ext cx="9916888" cy="356900"/>
            <a:chOff x="-10888" y="1262498"/>
            <a:chExt cx="9916888" cy="3569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24A222-DED2-4790-B8C3-2FF40384D05D}"/>
                </a:ext>
              </a:extLst>
            </p:cNvPr>
            <p:cNvSpPr txBox="1"/>
            <p:nvPr/>
          </p:nvSpPr>
          <p:spPr>
            <a:xfrm>
              <a:off x="2709240" y="1262498"/>
              <a:ext cx="1176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4343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Factor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7D2644-F9AB-4E79-BBB3-A209628C2D25}"/>
                </a:ext>
              </a:extLst>
            </p:cNvPr>
            <p:cNvSpPr txBox="1"/>
            <p:nvPr/>
          </p:nvSpPr>
          <p:spPr>
            <a:xfrm>
              <a:off x="7217048" y="1262498"/>
              <a:ext cx="1176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4343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Threat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84C256-301F-459D-B8AE-F7E2D17BF76E}"/>
                </a:ext>
              </a:extLst>
            </p:cNvPr>
            <p:cNvSpPr txBox="1"/>
            <p:nvPr/>
          </p:nvSpPr>
          <p:spPr>
            <a:xfrm>
              <a:off x="4832524" y="1262498"/>
              <a:ext cx="1176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4343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Opportunity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8C8D49-D58A-4F4C-8563-01080BE7FFF8}"/>
                </a:ext>
              </a:extLst>
            </p:cNvPr>
            <p:cNvCxnSpPr/>
            <p:nvPr/>
          </p:nvCxnSpPr>
          <p:spPr>
            <a:xfrm>
              <a:off x="-10888" y="1619398"/>
              <a:ext cx="9916888" cy="0"/>
            </a:xfrm>
            <a:prstGeom prst="line">
              <a:avLst/>
            </a:prstGeom>
            <a:ln w="19050">
              <a:solidFill>
                <a:srgbClr val="F7F7F7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8002ADE-96B4-4082-ABD3-5A3E2BF0A7A6}"/>
              </a:ext>
            </a:extLst>
          </p:cNvPr>
          <p:cNvGrpSpPr/>
          <p:nvPr/>
        </p:nvGrpSpPr>
        <p:grpSpPr>
          <a:xfrm>
            <a:off x="1031464" y="3010178"/>
            <a:ext cx="8306830" cy="1032878"/>
            <a:chOff x="627518" y="2959951"/>
            <a:chExt cx="9114722" cy="1133332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2FAF14EC-8D1F-4738-87FB-0EA6E8373932}"/>
                </a:ext>
              </a:extLst>
            </p:cNvPr>
            <p:cNvSpPr/>
            <p:nvPr/>
          </p:nvSpPr>
          <p:spPr>
            <a:xfrm>
              <a:off x="627518" y="2959951"/>
              <a:ext cx="8672218" cy="1133332"/>
            </a:xfrm>
            <a:prstGeom prst="roundRect">
              <a:avLst>
                <a:gd name="adj" fmla="val 14690"/>
              </a:avLst>
            </a:prstGeom>
            <a:solidFill>
              <a:srgbClr val="F5FAFF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3E62D1-2CA9-48E9-A463-6E2BFC2DC768}"/>
                </a:ext>
              </a:extLst>
            </p:cNvPr>
            <p:cNvSpPr txBox="1"/>
            <p:nvPr/>
          </p:nvSpPr>
          <p:spPr>
            <a:xfrm>
              <a:off x="2292584" y="2983878"/>
              <a:ext cx="2217690" cy="757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2015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년 집계 이후 청년 체감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실업률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경제고통지수 사상 최고치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소비자 물가 전년 대비 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4.1%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상승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BC7E9B-F267-4A6C-A14F-E4365657D1B0}"/>
                </a:ext>
              </a:extLst>
            </p:cNvPr>
            <p:cNvSpPr txBox="1"/>
            <p:nvPr/>
          </p:nvSpPr>
          <p:spPr>
            <a:xfrm>
              <a:off x="4510274" y="2983879"/>
              <a:ext cx="2152453" cy="29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청년 가계 재무 관리의 필요성 시사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A09607-C335-4B1E-878B-95D9903FACC8}"/>
                </a:ext>
              </a:extLst>
            </p:cNvPr>
            <p:cNvSpPr txBox="1"/>
            <p:nvPr/>
          </p:nvSpPr>
          <p:spPr>
            <a:xfrm>
              <a:off x="6778073" y="2983879"/>
              <a:ext cx="2964167" cy="976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청년 니트족 증가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근로 소득에 한계를 느낀 청년들의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취업 지원 제도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취업 등에 대한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관심도 하락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9EFCB2B-C65B-48B5-82FD-C2E54FD2EEA9}"/>
                </a:ext>
              </a:extLst>
            </p:cNvPr>
            <p:cNvSpPr txBox="1"/>
            <p:nvPr/>
          </p:nvSpPr>
          <p:spPr>
            <a:xfrm>
              <a:off x="852482" y="3806215"/>
              <a:ext cx="1176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343D4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Economic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B1C4AB7-C6F5-44FD-8E32-85B50358AD81}"/>
                </a:ext>
              </a:extLst>
            </p:cNvPr>
            <p:cNvSpPr/>
            <p:nvPr/>
          </p:nvSpPr>
          <p:spPr>
            <a:xfrm>
              <a:off x="1063954" y="3051324"/>
              <a:ext cx="713918" cy="713918"/>
            </a:xfrm>
            <a:prstGeom prst="ellipse">
              <a:avLst/>
            </a:prstGeom>
            <a:solidFill>
              <a:srgbClr val="F5D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26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B3C17ABB-EEFE-4C40-A68F-6FEFB582F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177" y="3258544"/>
              <a:ext cx="301400" cy="3240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FE8839A-1C8A-4212-B8EE-946C14902667}"/>
              </a:ext>
            </a:extLst>
          </p:cNvPr>
          <p:cNvGrpSpPr/>
          <p:nvPr/>
        </p:nvGrpSpPr>
        <p:grpSpPr>
          <a:xfrm>
            <a:off x="1011854" y="5574478"/>
            <a:ext cx="7903546" cy="1058887"/>
            <a:chOff x="627518" y="5521719"/>
            <a:chExt cx="8672218" cy="1161870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43DDC9E-67FB-4570-AC06-1B9F046797D8}"/>
                </a:ext>
              </a:extLst>
            </p:cNvPr>
            <p:cNvSpPr/>
            <p:nvPr/>
          </p:nvSpPr>
          <p:spPr>
            <a:xfrm>
              <a:off x="627518" y="5550257"/>
              <a:ext cx="8672218" cy="1133332"/>
            </a:xfrm>
            <a:prstGeom prst="roundRect">
              <a:avLst>
                <a:gd name="adj" fmla="val 14690"/>
              </a:avLst>
            </a:prstGeom>
            <a:solidFill>
              <a:srgbClr val="F5FAFF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D3A622-F2C7-4759-8DCD-46AEEA590141}"/>
                </a:ext>
              </a:extLst>
            </p:cNvPr>
            <p:cNvSpPr txBox="1"/>
            <p:nvPr/>
          </p:nvSpPr>
          <p:spPr>
            <a:xfrm>
              <a:off x="2292584" y="5521722"/>
              <a:ext cx="2092454" cy="74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빅데이터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인공지능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(AI)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기술 발달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금융상품의 비대면 기반 판매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온라인 채널 가입 비중 상승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089727-48E1-4864-8C38-F8C35E7995F3}"/>
                </a:ext>
              </a:extLst>
            </p:cNvPr>
            <p:cNvSpPr txBox="1"/>
            <p:nvPr/>
          </p:nvSpPr>
          <p:spPr>
            <a:xfrm>
              <a:off x="4299691" y="5521720"/>
              <a:ext cx="2809050" cy="982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여러 정보를 쉽게 비교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확인 가능한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 APP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의 필요성 강구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맞춤형 서비스 추천 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APP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에 대한 접근성 강화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빅데이터 수집으로 고객 맞춤형 정보 제시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740E06-7027-4143-9BEC-9CB20B3F0A22}"/>
                </a:ext>
              </a:extLst>
            </p:cNvPr>
            <p:cNvSpPr txBox="1"/>
            <p:nvPr/>
          </p:nvSpPr>
          <p:spPr>
            <a:xfrm>
              <a:off x="6778074" y="5521719"/>
              <a:ext cx="2144915" cy="748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개인 정보 유출 가능성 존재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알고리즘의 정확성 문제 및 광고로  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인한 신뢰도 하락 문제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AE73E4D-1C9F-4088-ADF8-2090831DE90F}"/>
                </a:ext>
              </a:extLst>
            </p:cNvPr>
            <p:cNvSpPr txBox="1"/>
            <p:nvPr/>
          </p:nvSpPr>
          <p:spPr>
            <a:xfrm>
              <a:off x="766110" y="6367774"/>
              <a:ext cx="1371755" cy="303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343D4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Technological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A9308AF-71DC-401C-84CF-0D5FA8D3596F}"/>
                </a:ext>
              </a:extLst>
            </p:cNvPr>
            <p:cNvSpPr/>
            <p:nvPr/>
          </p:nvSpPr>
          <p:spPr>
            <a:xfrm>
              <a:off x="1108671" y="5612883"/>
              <a:ext cx="713918" cy="713918"/>
            </a:xfrm>
            <a:prstGeom prst="ellipse">
              <a:avLst/>
            </a:prstGeom>
            <a:solidFill>
              <a:srgbClr val="959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38BCCB25-18DE-426E-9306-F643ED880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502" y="5824954"/>
              <a:ext cx="332181" cy="324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9AF36CE-78F4-42E9-B4C9-2711BD1AE392}"/>
              </a:ext>
            </a:extLst>
          </p:cNvPr>
          <p:cNvGrpSpPr/>
          <p:nvPr/>
        </p:nvGrpSpPr>
        <p:grpSpPr>
          <a:xfrm>
            <a:off x="1011853" y="4305186"/>
            <a:ext cx="7903547" cy="1048254"/>
            <a:chOff x="627518" y="4254958"/>
            <a:chExt cx="8672218" cy="1150203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BB049500-394B-40AB-9EEF-09D1842A1A26}"/>
                </a:ext>
              </a:extLst>
            </p:cNvPr>
            <p:cNvSpPr/>
            <p:nvPr/>
          </p:nvSpPr>
          <p:spPr>
            <a:xfrm>
              <a:off x="627518" y="4254958"/>
              <a:ext cx="8672218" cy="1133332"/>
            </a:xfrm>
            <a:prstGeom prst="roundRect">
              <a:avLst>
                <a:gd name="adj" fmla="val 14690"/>
              </a:avLst>
            </a:prstGeom>
            <a:solidFill>
              <a:srgbClr val="F5FAFF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2B5A30-027C-497E-9276-F56559541A2C}"/>
                </a:ext>
              </a:extLst>
            </p:cNvPr>
            <p:cNvSpPr txBox="1"/>
            <p:nvPr/>
          </p:nvSpPr>
          <p:spPr>
            <a:xfrm>
              <a:off x="2292584" y="4309845"/>
              <a:ext cx="2632014" cy="926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2030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세대의 투자 및 보험에 대한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 관심 증가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재무 준비 시야 확대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빚투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영끌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N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포족 등 경제적으로 내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500"/>
                </a:lnSpc>
              </a:pP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몰리는 청년들에 대한 신조어 등장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2E6635-ED2B-4C4B-A99D-68C05D31E8C8}"/>
                </a:ext>
              </a:extLst>
            </p:cNvPr>
            <p:cNvSpPr txBox="1"/>
            <p:nvPr/>
          </p:nvSpPr>
          <p:spPr>
            <a:xfrm>
              <a:off x="4510274" y="4309845"/>
              <a:ext cx="2209627" cy="532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금융 및 재테크 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APP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활성화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청년의 잠재적 고객 증가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F30B4E-18C6-42C6-B7EF-4B40714C2FE3}"/>
                </a:ext>
              </a:extLst>
            </p:cNvPr>
            <p:cNvSpPr txBox="1"/>
            <p:nvPr/>
          </p:nvSpPr>
          <p:spPr>
            <a:xfrm>
              <a:off x="6778074" y="4309845"/>
              <a:ext cx="2388917" cy="748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자산 격차에 위기감을 느낀 청년들의 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공격적인 주식형 상품 투자로  다양한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사회</a:t>
              </a:r>
              <a:r>
                <a:rPr lang="en-US" altLang="ko-KR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343D4C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문제 발생 </a:t>
              </a:r>
              <a:endParaRPr lang="en-US" altLang="ko-KR" sz="9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E76CDCA-9135-4954-BA30-147D9D39C223}"/>
                </a:ext>
              </a:extLst>
            </p:cNvPr>
            <p:cNvSpPr txBox="1"/>
            <p:nvPr/>
          </p:nvSpPr>
          <p:spPr>
            <a:xfrm>
              <a:off x="764453" y="5101222"/>
              <a:ext cx="1393155" cy="303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343D4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Socio-Culture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E90B544-B7BA-47FF-9A3A-6CEC4A16E758}"/>
                </a:ext>
              </a:extLst>
            </p:cNvPr>
            <p:cNvSpPr/>
            <p:nvPr/>
          </p:nvSpPr>
          <p:spPr>
            <a:xfrm>
              <a:off x="1108668" y="4346331"/>
              <a:ext cx="713918" cy="713918"/>
            </a:xfrm>
            <a:prstGeom prst="ellipse">
              <a:avLst/>
            </a:prstGeom>
            <a:solidFill>
              <a:srgbClr val="E94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70AF08C8-8158-4753-AD8B-5C3D1F84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510" y="4529330"/>
              <a:ext cx="332164" cy="324000"/>
            </a:xfrm>
            <a:prstGeom prst="rect">
              <a:avLst/>
            </a:prstGeom>
          </p:spPr>
        </p:pic>
      </p:grpSp>
      <p:cxnSp>
        <p:nvCxnSpPr>
          <p:cNvPr id="51" name="직선 연결선 3">
            <a:extLst>
              <a:ext uri="{FF2B5EF4-FFF2-40B4-BE49-F238E27FC236}">
                <a16:creationId xmlns:a16="http://schemas.microsoft.com/office/drawing/2014/main" id="{012E06F6-0132-41EA-AEB4-E3A41466307D}"/>
              </a:ext>
            </a:extLst>
          </p:cNvPr>
          <p:cNvCxnSpPr>
            <a:cxnSpLocks/>
          </p:cNvCxnSpPr>
          <p:nvPr/>
        </p:nvCxnSpPr>
        <p:spPr>
          <a:xfrm>
            <a:off x="347471" y="1428101"/>
            <a:ext cx="1546197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4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13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C76DA8-AC32-41AA-8C01-3194B502ACE5}"/>
              </a:ext>
            </a:extLst>
          </p:cNvPr>
          <p:cNvSpPr txBox="1"/>
          <p:nvPr/>
        </p:nvSpPr>
        <p:spPr>
          <a:xfrm>
            <a:off x="676044" y="402636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DEFINE / DEVELOP</a:t>
            </a:r>
            <a:r>
              <a:rPr lang="ko-KR" altLang="en-US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 ▶ </a:t>
            </a:r>
            <a:r>
              <a:rPr lang="en-US" altLang="ko-KR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FINDING SOLUTION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F37F5-D25F-4E71-B66D-87585D3087BB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Market Analysis</a:t>
            </a:r>
            <a:endParaRPr lang="ko-KR" altLang="en-US" sz="1600" b="1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8D946-2850-4765-92F4-9D2E0E5363EB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A874A-BB82-4ED1-B2AB-37F6FA4562C2}"/>
              </a:ext>
            </a:extLst>
          </p:cNvPr>
          <p:cNvSpPr txBox="1"/>
          <p:nvPr/>
        </p:nvSpPr>
        <p:spPr>
          <a:xfrm>
            <a:off x="671012" y="2641873"/>
            <a:ext cx="9602806" cy="3525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491" lvl="1" indent="0">
              <a:lnSpc>
                <a:spcPct val="150000"/>
              </a:lnSpc>
              <a:buNone/>
            </a:pPr>
            <a:endParaRPr lang="en-US" altLang="ko-KR" sz="1000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2. Market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Segments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b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1)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인터넷 은행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토스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카카오뱅크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과 시중은행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우리은행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국민은행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신한은행 등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으로 분류 가능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복합적으로 두 종류 함께 사용하는 추세</a:t>
            </a:r>
            <a:endParaRPr lang="en-US" altLang="ko-KR" sz="1000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2)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정책 분야별로 나뉘어진 다양한 앱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: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정부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24(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온라인 증명서 발급 서비스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), 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마이홈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주택정책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), 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복지로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보건복지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),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보조금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24(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수혜서비스 확인 및 신청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 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등</a:t>
            </a:r>
            <a:b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endParaRPr lang="en-US" altLang="ko-KR" sz="1000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3. Market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Share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1)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인터넷 은행 이용자 수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&gt;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시중은행 이용자 수</a:t>
            </a:r>
            <a:endParaRPr lang="en-US" altLang="ko-KR" sz="1000" b="1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- 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월간활성사용자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(MAU) 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수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:  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카카오뱅크 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약 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1,280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만명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토스 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약 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1,270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만명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), 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우리은행 우리원뱅킹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(570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만명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), 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하나은행 하나원큐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(500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만명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), 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농협은행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`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올원뱅크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`(330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만명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2)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지자체 최초로 만든 마이데이터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활용 앱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‘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경기알림톡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’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endParaRPr lang="en-US" altLang="ko-KR" sz="1000" b="1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eriod" startAt="4"/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Spending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Group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1)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모바일 뱅킹 주 인지도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인터넷 전문은행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가입자는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2030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세대 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주 인지도 </a:t>
            </a:r>
            <a:endParaRPr lang="en-US" altLang="ko-KR" sz="1000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- (20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대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70.8%, 30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대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79.2%, 40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대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72.8%, 50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대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61.6%), 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인터넷 전문은행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카카오뱅크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가입자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(20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대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86.6%, 30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대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91.6%, 40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대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75,9%, 50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대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67.2%)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2)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마이데이터 서비스에 긍정적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이용 의향 있음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- 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경기도민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10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명 중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6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명 이용 의향 있음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데이터 주권과 마이데이터 서비스 활성화가 일상생활에 미치는 영향에 절반 가량은 긍정적 반응</a:t>
            </a:r>
            <a:endParaRPr lang="en-US" altLang="ko-KR" sz="1000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E8A6BD-1582-49E1-9BB5-01B97EC6B9CE}"/>
              </a:ext>
            </a:extLst>
          </p:cNvPr>
          <p:cNvSpPr txBox="1"/>
          <p:nvPr/>
        </p:nvSpPr>
        <p:spPr>
          <a:xfrm>
            <a:off x="219506" y="1605194"/>
            <a:ext cx="7960519" cy="121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491" lvl="1" indent="0">
              <a:lnSpc>
                <a:spcPct val="150000"/>
              </a:lnSpc>
              <a:buNone/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1. Market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Size</a:t>
            </a:r>
          </a:p>
          <a:p>
            <a:pPr marL="444491" lvl="1" indent="0">
              <a:lnSpc>
                <a:spcPct val="150000"/>
              </a:lnSpc>
              <a:buNone/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1)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모바일 뱅킹 이용자 수 증가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인터넷 전문 은행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71.1%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로 높은 편</a:t>
            </a:r>
            <a:endParaRPr lang="en-US" altLang="ko-KR" sz="1000" b="1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444491" lvl="1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    - 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최근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8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년 사이 모바일 뱅킹 이용자 수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54.8%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에서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94.3%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로 급격하게 증가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반대로 은행 영업점 방문은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86.0%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에서 </a:t>
            </a: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61.2%</a:t>
            </a:r>
            <a:r>
              <a:rPr lang="ko-KR" altLang="en-US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로 감소</a:t>
            </a:r>
            <a:endParaRPr lang="en-US" altLang="ko-KR" sz="1000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444491" lvl="1" indent="0">
              <a:lnSpc>
                <a:spcPct val="150000"/>
              </a:lnSpc>
              <a:buNone/>
            </a:pP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2) 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대정부 서비스 플랫폼 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‘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정부 앱서비스</a:t>
            </a:r>
            <a:r>
              <a:rPr lang="en-US" altLang="ko-KR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’</a:t>
            </a:r>
            <a:r>
              <a:rPr lang="ko-KR" altLang="en-US" sz="1000" b="1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에 정부 앱과 민간 앱을 동시에 탑재 계획 발표</a:t>
            </a:r>
            <a:endParaRPr lang="en-US" altLang="ko-KR" sz="1000" b="1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444491" lvl="1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   :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핵심 정부 기능을 탑재한 공공 앱을 만들고</a:t>
            </a:r>
            <a:r>
              <a:rPr lang="en-US" altLang="ko-KR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b="0" i="0" dirty="0">
                <a:solidFill>
                  <a:srgbClr val="3434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공공 데이터를 활용해 민간 기업이 개발한 서비스를 넣은 민간 앱까지 육성</a:t>
            </a:r>
            <a:endParaRPr lang="en-US" altLang="ko-KR" sz="1000" b="0" i="0" dirty="0">
              <a:solidFill>
                <a:srgbClr val="343434"/>
              </a:solidFill>
              <a:effectLst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711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45EDD75-B955-4C1F-9437-1C7C431D5FF0}"/>
              </a:ext>
            </a:extLst>
          </p:cNvPr>
          <p:cNvSpPr/>
          <p:nvPr/>
        </p:nvSpPr>
        <p:spPr>
          <a:xfrm>
            <a:off x="279399" y="1871424"/>
            <a:ext cx="9347202" cy="4715447"/>
          </a:xfrm>
          <a:prstGeom prst="roundRect">
            <a:avLst>
              <a:gd name="adj" fmla="val 3932"/>
            </a:avLst>
          </a:prstGeom>
          <a:solidFill>
            <a:srgbClr val="FBFDFF"/>
          </a:solidFill>
          <a:ln>
            <a:noFill/>
          </a:ln>
          <a:effectLst>
            <a:outerShdw blurRad="50800" dist="127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14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CAD0B-21F5-44AC-AD95-DDE96A05869F}"/>
              </a:ext>
            </a:extLst>
          </p:cNvPr>
          <p:cNvSpPr txBox="1"/>
          <p:nvPr/>
        </p:nvSpPr>
        <p:spPr>
          <a:xfrm>
            <a:off x="676044" y="402636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DEFINE / DEVELOP</a:t>
            </a:r>
            <a:r>
              <a:rPr lang="ko-KR" altLang="en-US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 ▶ </a:t>
            </a:r>
            <a:r>
              <a:rPr lang="en-US" altLang="ko-KR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FINDING SOLUTION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992B1-ECC8-4F3C-8C15-2688FED025E9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Competitor Analysis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00C1E-64B2-49FF-8BE2-D3F0EFB7EB24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141DCF-F156-462F-AB2B-1A43954317F8}"/>
              </a:ext>
            </a:extLst>
          </p:cNvPr>
          <p:cNvCxnSpPr>
            <a:cxnSpLocks/>
          </p:cNvCxnSpPr>
          <p:nvPr/>
        </p:nvCxnSpPr>
        <p:spPr>
          <a:xfrm flipH="1">
            <a:off x="4741467" y="2492783"/>
            <a:ext cx="437580" cy="14278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8F959-0347-499D-A80B-6772109B7E1B}"/>
              </a:ext>
            </a:extLst>
          </p:cNvPr>
          <p:cNvCxnSpPr>
            <a:cxnSpLocks/>
          </p:cNvCxnSpPr>
          <p:nvPr/>
        </p:nvCxnSpPr>
        <p:spPr>
          <a:xfrm>
            <a:off x="5179047" y="2501599"/>
            <a:ext cx="603463" cy="260018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0779068-10CF-4507-AB7E-8B7F9D49B7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84" y="5168715"/>
            <a:ext cx="404825" cy="404825"/>
          </a:xfrm>
          <a:prstGeom prst="roundRect">
            <a:avLst>
              <a:gd name="adj" fmla="val 1071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40">
            <a:extLst>
              <a:ext uri="{FF2B5EF4-FFF2-40B4-BE49-F238E27FC236}">
                <a16:creationId xmlns:a16="http://schemas.microsoft.com/office/drawing/2014/main" id="{5D04B518-2D42-4995-8535-E85AC7C3B4B9}"/>
              </a:ext>
            </a:extLst>
          </p:cNvPr>
          <p:cNvSpPr txBox="1"/>
          <p:nvPr/>
        </p:nvSpPr>
        <p:spPr>
          <a:xfrm>
            <a:off x="8389409" y="3153774"/>
            <a:ext cx="10838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0" i="0" dirty="0">
                <a:solidFill>
                  <a:srgbClr val="424242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 variety of </a:t>
            </a:r>
          </a:p>
          <a:p>
            <a:pPr algn="ctr"/>
            <a:r>
              <a:rPr lang="en-US" altLang="ko-KR" sz="1000" b="0" i="0" dirty="0">
                <a:solidFill>
                  <a:srgbClr val="424242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information</a:t>
            </a:r>
            <a:endParaRPr lang="ko-KR" altLang="en-US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13911A0A-9BC2-4CFA-A801-536426143215}"/>
              </a:ext>
            </a:extLst>
          </p:cNvPr>
          <p:cNvSpPr txBox="1"/>
          <p:nvPr/>
        </p:nvSpPr>
        <p:spPr>
          <a:xfrm>
            <a:off x="6663691" y="2125616"/>
            <a:ext cx="16293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0" i="0" dirty="0">
                <a:solidFill>
                  <a:srgbClr val="424242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Accessibility</a:t>
            </a:r>
            <a:endParaRPr lang="ko-KR" altLang="en-US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77AF279C-8F5F-406C-85F2-0C884FD564EC}"/>
              </a:ext>
            </a:extLst>
          </p:cNvPr>
          <p:cNvSpPr txBox="1"/>
          <p:nvPr/>
        </p:nvSpPr>
        <p:spPr>
          <a:xfrm>
            <a:off x="6925314" y="4428392"/>
            <a:ext cx="1083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rgbClr val="42424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Easy to find </a:t>
            </a:r>
            <a:endParaRPr lang="ko-KR" altLang="en-US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3" name="TextBox 45">
            <a:extLst>
              <a:ext uri="{FF2B5EF4-FFF2-40B4-BE49-F238E27FC236}">
                <a16:creationId xmlns:a16="http://schemas.microsoft.com/office/drawing/2014/main" id="{4EDAC668-7CBC-4554-9F97-6D37EFC80C7F}"/>
              </a:ext>
            </a:extLst>
          </p:cNvPr>
          <p:cNvSpPr txBox="1"/>
          <p:nvPr/>
        </p:nvSpPr>
        <p:spPr>
          <a:xfrm>
            <a:off x="5151577" y="3153774"/>
            <a:ext cx="14640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0" i="0" dirty="0">
                <a:solidFill>
                  <a:srgbClr val="424242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Active delivery</a:t>
            </a:r>
          </a:p>
          <a:p>
            <a:pPr algn="ctr"/>
            <a:r>
              <a:rPr lang="en-US" altLang="ko-KR" sz="1000" dirty="0">
                <a:solidFill>
                  <a:srgbClr val="42424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system</a:t>
            </a:r>
            <a:endParaRPr lang="ko-KR" altLang="en-US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075D7493-B3E5-46D7-A311-42308F48A2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03" y="5275226"/>
            <a:ext cx="291312" cy="291312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2529D008-1F16-4C29-BF18-BF80CC939174}"/>
              </a:ext>
            </a:extLst>
          </p:cNvPr>
          <p:cNvSpPr/>
          <p:nvPr/>
        </p:nvSpPr>
        <p:spPr>
          <a:xfrm rot="18272058">
            <a:off x="5727346" y="5153269"/>
            <a:ext cx="535227" cy="535227"/>
          </a:xfrm>
          <a:prstGeom prst="ellipse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    </a:t>
            </a:r>
            <a:endParaRPr lang="ko-KR" alt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1BC89B7-B2DA-4B70-AD45-8AB14B036C15}"/>
              </a:ext>
            </a:extLst>
          </p:cNvPr>
          <p:cNvCxnSpPr>
            <a:cxnSpLocks/>
          </p:cNvCxnSpPr>
          <p:nvPr/>
        </p:nvCxnSpPr>
        <p:spPr>
          <a:xfrm>
            <a:off x="6348909" y="5404590"/>
            <a:ext cx="39733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817E3F15-FC2F-4D95-8F25-1009BEC488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92" y="5124611"/>
            <a:ext cx="592540" cy="59254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AF7B36-73F9-40EF-94F6-272CD1E43D2A}"/>
              </a:ext>
            </a:extLst>
          </p:cNvPr>
          <p:cNvCxnSpPr>
            <a:cxnSpLocks/>
          </p:cNvCxnSpPr>
          <p:nvPr/>
        </p:nvCxnSpPr>
        <p:spPr>
          <a:xfrm>
            <a:off x="7664432" y="5404590"/>
            <a:ext cx="397337" cy="0"/>
          </a:xfrm>
          <a:prstGeom prst="line">
            <a:avLst/>
          </a:prstGeom>
          <a:ln w="38100">
            <a:solidFill>
              <a:srgbClr val="0047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AB4848-5459-4415-BB2F-F1E13403F3AB}"/>
              </a:ext>
            </a:extLst>
          </p:cNvPr>
          <p:cNvCxnSpPr>
            <a:cxnSpLocks/>
          </p:cNvCxnSpPr>
          <p:nvPr/>
        </p:nvCxnSpPr>
        <p:spPr>
          <a:xfrm>
            <a:off x="8941471" y="5404590"/>
            <a:ext cx="397337" cy="0"/>
          </a:xfrm>
          <a:prstGeom prst="line">
            <a:avLst/>
          </a:prstGeom>
          <a:ln w="381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F3B91B9-FF24-4E5A-B1D0-FCD75A0CB6F8}"/>
              </a:ext>
            </a:extLst>
          </p:cNvPr>
          <p:cNvGrpSpPr/>
          <p:nvPr/>
        </p:nvGrpSpPr>
        <p:grpSpPr>
          <a:xfrm>
            <a:off x="6365779" y="2564178"/>
            <a:ext cx="2150342" cy="1664970"/>
            <a:chOff x="5905510" y="2358290"/>
            <a:chExt cx="3311145" cy="256375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A2FE59A-61F7-43FD-A86F-84D504FF171C}"/>
                </a:ext>
              </a:extLst>
            </p:cNvPr>
            <p:cNvGrpSpPr/>
            <p:nvPr/>
          </p:nvGrpSpPr>
          <p:grpSpPr>
            <a:xfrm>
              <a:off x="5905510" y="2358290"/>
              <a:ext cx="3311145" cy="2563757"/>
              <a:chOff x="666180" y="2125466"/>
              <a:chExt cx="3600400" cy="361076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9B8B9F0-484C-4B2F-A91E-5A1B019DA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270" y="2125466"/>
                <a:ext cx="0" cy="36107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2443DE6-F28E-4F62-8C77-821765AD8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80" y="3852640"/>
                <a:ext cx="3600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F811121-A346-4F93-BDAE-4E33ADE4FE80}"/>
                </a:ext>
              </a:extLst>
            </p:cNvPr>
            <p:cNvGrpSpPr/>
            <p:nvPr/>
          </p:nvGrpSpPr>
          <p:grpSpPr>
            <a:xfrm>
              <a:off x="6757768" y="2735475"/>
              <a:ext cx="1681838" cy="1681838"/>
              <a:chOff x="6720163" y="2842010"/>
              <a:chExt cx="1681838" cy="168183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2058064-1010-4549-AC0A-ACD8273F8641}"/>
                  </a:ext>
                </a:extLst>
              </p:cNvPr>
              <p:cNvSpPr/>
              <p:nvPr/>
            </p:nvSpPr>
            <p:spPr>
              <a:xfrm rot="2700000">
                <a:off x="6720163" y="2842010"/>
                <a:ext cx="1681838" cy="1681838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E177ECA4-5363-417A-AEA2-3531A946A3D9}"/>
                  </a:ext>
                </a:extLst>
              </p:cNvPr>
              <p:cNvSpPr/>
              <p:nvPr/>
            </p:nvSpPr>
            <p:spPr>
              <a:xfrm rot="2700000">
                <a:off x="6983813" y="2911095"/>
                <a:ext cx="1184998" cy="1140268"/>
              </a:xfrm>
              <a:custGeom>
                <a:avLst/>
                <a:gdLst>
                  <a:gd name="connsiteX0" fmla="*/ 0 w 1828760"/>
                  <a:gd name="connsiteY0" fmla="*/ 0 h 1828760"/>
                  <a:gd name="connsiteX1" fmla="*/ 1828760 w 1828760"/>
                  <a:gd name="connsiteY1" fmla="*/ 0 h 1828760"/>
                  <a:gd name="connsiteX2" fmla="*/ 1828760 w 1828760"/>
                  <a:gd name="connsiteY2" fmla="*/ 1828760 h 1828760"/>
                  <a:gd name="connsiteX3" fmla="*/ 0 w 1828760"/>
                  <a:gd name="connsiteY3" fmla="*/ 1828760 h 1828760"/>
                  <a:gd name="connsiteX4" fmla="*/ 0 w 1828760"/>
                  <a:gd name="connsiteY4" fmla="*/ 0 h 1828760"/>
                  <a:gd name="connsiteX0" fmla="*/ 0 w 5178396"/>
                  <a:gd name="connsiteY0" fmla="*/ 0 h 4549776"/>
                  <a:gd name="connsiteX1" fmla="*/ 5178396 w 5178396"/>
                  <a:gd name="connsiteY1" fmla="*/ 2721016 h 4549776"/>
                  <a:gd name="connsiteX2" fmla="*/ 5178396 w 5178396"/>
                  <a:gd name="connsiteY2" fmla="*/ 4549776 h 4549776"/>
                  <a:gd name="connsiteX3" fmla="*/ 3349636 w 5178396"/>
                  <a:gd name="connsiteY3" fmla="*/ 4549776 h 4549776"/>
                  <a:gd name="connsiteX4" fmla="*/ 0 w 5178396"/>
                  <a:gd name="connsiteY4" fmla="*/ 0 h 4549776"/>
                  <a:gd name="connsiteX0" fmla="*/ 0 w 5178396"/>
                  <a:gd name="connsiteY0" fmla="*/ 0 h 4549776"/>
                  <a:gd name="connsiteX1" fmla="*/ 1074419 w 5178396"/>
                  <a:gd name="connsiteY1" fmla="*/ 215524 h 4549776"/>
                  <a:gd name="connsiteX2" fmla="*/ 5178396 w 5178396"/>
                  <a:gd name="connsiteY2" fmla="*/ 4549776 h 4549776"/>
                  <a:gd name="connsiteX3" fmla="*/ 3349636 w 5178396"/>
                  <a:gd name="connsiteY3" fmla="*/ 4549776 h 4549776"/>
                  <a:gd name="connsiteX4" fmla="*/ 0 w 5178396"/>
                  <a:gd name="connsiteY4" fmla="*/ 0 h 4549776"/>
                  <a:gd name="connsiteX0" fmla="*/ 0 w 5178396"/>
                  <a:gd name="connsiteY0" fmla="*/ 0 h 4549776"/>
                  <a:gd name="connsiteX1" fmla="*/ 1074419 w 5178396"/>
                  <a:gd name="connsiteY1" fmla="*/ 215524 h 4549776"/>
                  <a:gd name="connsiteX2" fmla="*/ 5178396 w 5178396"/>
                  <a:gd name="connsiteY2" fmla="*/ 4549776 h 4549776"/>
                  <a:gd name="connsiteX3" fmla="*/ 449013 w 5178396"/>
                  <a:gd name="connsiteY3" fmla="*/ 822969 h 4549776"/>
                  <a:gd name="connsiteX4" fmla="*/ 0 w 5178396"/>
                  <a:gd name="connsiteY4" fmla="*/ 0 h 4549776"/>
                  <a:gd name="connsiteX0" fmla="*/ 0 w 1137281"/>
                  <a:gd name="connsiteY0" fmla="*/ 0 h 1119318"/>
                  <a:gd name="connsiteX1" fmla="*/ 1074419 w 1137281"/>
                  <a:gd name="connsiteY1" fmla="*/ 215524 h 1119318"/>
                  <a:gd name="connsiteX2" fmla="*/ 1137281 w 1137281"/>
                  <a:gd name="connsiteY2" fmla="*/ 1119318 h 1119318"/>
                  <a:gd name="connsiteX3" fmla="*/ 449013 w 1137281"/>
                  <a:gd name="connsiteY3" fmla="*/ 822969 h 1119318"/>
                  <a:gd name="connsiteX4" fmla="*/ 0 w 1137281"/>
                  <a:gd name="connsiteY4" fmla="*/ 0 h 1119318"/>
                  <a:gd name="connsiteX0" fmla="*/ 0 w 1137281"/>
                  <a:gd name="connsiteY0" fmla="*/ 0 h 1119318"/>
                  <a:gd name="connsiteX1" fmla="*/ 1074419 w 1137281"/>
                  <a:gd name="connsiteY1" fmla="*/ 215524 h 1119318"/>
                  <a:gd name="connsiteX2" fmla="*/ 1137281 w 1137281"/>
                  <a:gd name="connsiteY2" fmla="*/ 1119318 h 1119318"/>
                  <a:gd name="connsiteX3" fmla="*/ 425440 w 1137281"/>
                  <a:gd name="connsiteY3" fmla="*/ 880217 h 1119318"/>
                  <a:gd name="connsiteX4" fmla="*/ 0 w 1137281"/>
                  <a:gd name="connsiteY4" fmla="*/ 0 h 1119318"/>
                  <a:gd name="connsiteX0" fmla="*/ 0 w 1083399"/>
                  <a:gd name="connsiteY0" fmla="*/ 0 h 1051966"/>
                  <a:gd name="connsiteX1" fmla="*/ 1020537 w 1083399"/>
                  <a:gd name="connsiteY1" fmla="*/ 148172 h 1051966"/>
                  <a:gd name="connsiteX2" fmla="*/ 1083399 w 1083399"/>
                  <a:gd name="connsiteY2" fmla="*/ 1051966 h 1051966"/>
                  <a:gd name="connsiteX3" fmla="*/ 371558 w 1083399"/>
                  <a:gd name="connsiteY3" fmla="*/ 812865 h 1051966"/>
                  <a:gd name="connsiteX4" fmla="*/ 0 w 1083399"/>
                  <a:gd name="connsiteY4" fmla="*/ 0 h 1051966"/>
                  <a:gd name="connsiteX0" fmla="*/ 0 w 1069929"/>
                  <a:gd name="connsiteY0" fmla="*/ 0 h 1058702"/>
                  <a:gd name="connsiteX1" fmla="*/ 1007067 w 1069929"/>
                  <a:gd name="connsiteY1" fmla="*/ 154908 h 1058702"/>
                  <a:gd name="connsiteX2" fmla="*/ 1069929 w 1069929"/>
                  <a:gd name="connsiteY2" fmla="*/ 1058702 h 1058702"/>
                  <a:gd name="connsiteX3" fmla="*/ 358088 w 1069929"/>
                  <a:gd name="connsiteY3" fmla="*/ 819601 h 1058702"/>
                  <a:gd name="connsiteX4" fmla="*/ 0 w 1069929"/>
                  <a:gd name="connsiteY4" fmla="*/ 0 h 1058702"/>
                  <a:gd name="connsiteX0" fmla="*/ 0 w 1069929"/>
                  <a:gd name="connsiteY0" fmla="*/ 0 h 1058702"/>
                  <a:gd name="connsiteX1" fmla="*/ 936348 w 1069929"/>
                  <a:gd name="connsiteY1" fmla="*/ 225627 h 1058702"/>
                  <a:gd name="connsiteX2" fmla="*/ 1069929 w 1069929"/>
                  <a:gd name="connsiteY2" fmla="*/ 1058702 h 1058702"/>
                  <a:gd name="connsiteX3" fmla="*/ 358088 w 1069929"/>
                  <a:gd name="connsiteY3" fmla="*/ 819601 h 1058702"/>
                  <a:gd name="connsiteX4" fmla="*/ 0 w 1069929"/>
                  <a:gd name="connsiteY4" fmla="*/ 0 h 1058702"/>
                  <a:gd name="connsiteX0" fmla="*/ 0 w 1069929"/>
                  <a:gd name="connsiteY0" fmla="*/ 0 h 1058702"/>
                  <a:gd name="connsiteX1" fmla="*/ 936348 w 1069929"/>
                  <a:gd name="connsiteY1" fmla="*/ 225627 h 1058702"/>
                  <a:gd name="connsiteX2" fmla="*/ 1069929 w 1069929"/>
                  <a:gd name="connsiteY2" fmla="*/ 1058702 h 1058702"/>
                  <a:gd name="connsiteX3" fmla="*/ 358088 w 1069929"/>
                  <a:gd name="connsiteY3" fmla="*/ 819601 h 1058702"/>
                  <a:gd name="connsiteX4" fmla="*/ 0 w 1069929"/>
                  <a:gd name="connsiteY4" fmla="*/ 0 h 1058702"/>
                  <a:gd name="connsiteX0" fmla="*/ 0 w 1046356"/>
                  <a:gd name="connsiteY0" fmla="*/ 0 h 1055335"/>
                  <a:gd name="connsiteX1" fmla="*/ 936348 w 1046356"/>
                  <a:gd name="connsiteY1" fmla="*/ 225627 h 1055335"/>
                  <a:gd name="connsiteX2" fmla="*/ 1046356 w 1046356"/>
                  <a:gd name="connsiteY2" fmla="*/ 1055335 h 1055335"/>
                  <a:gd name="connsiteX3" fmla="*/ 358088 w 1046356"/>
                  <a:gd name="connsiteY3" fmla="*/ 819601 h 1055335"/>
                  <a:gd name="connsiteX4" fmla="*/ 0 w 1046356"/>
                  <a:gd name="connsiteY4" fmla="*/ 0 h 1055335"/>
                  <a:gd name="connsiteX0" fmla="*/ 0 w 1160854"/>
                  <a:gd name="connsiteY0" fmla="*/ 0 h 1169833"/>
                  <a:gd name="connsiteX1" fmla="*/ 1050846 w 1160854"/>
                  <a:gd name="connsiteY1" fmla="*/ 340125 h 1169833"/>
                  <a:gd name="connsiteX2" fmla="*/ 1160854 w 1160854"/>
                  <a:gd name="connsiteY2" fmla="*/ 1169833 h 1169833"/>
                  <a:gd name="connsiteX3" fmla="*/ 472586 w 1160854"/>
                  <a:gd name="connsiteY3" fmla="*/ 934099 h 1169833"/>
                  <a:gd name="connsiteX4" fmla="*/ 0 w 1160854"/>
                  <a:gd name="connsiteY4" fmla="*/ 0 h 1169833"/>
                  <a:gd name="connsiteX0" fmla="*/ 0 w 1241676"/>
                  <a:gd name="connsiteY0" fmla="*/ 0 h 1239879"/>
                  <a:gd name="connsiteX1" fmla="*/ 1131668 w 1241676"/>
                  <a:gd name="connsiteY1" fmla="*/ 410171 h 1239879"/>
                  <a:gd name="connsiteX2" fmla="*/ 1241676 w 1241676"/>
                  <a:gd name="connsiteY2" fmla="*/ 1239879 h 1239879"/>
                  <a:gd name="connsiteX3" fmla="*/ 553408 w 1241676"/>
                  <a:gd name="connsiteY3" fmla="*/ 1004145 h 1239879"/>
                  <a:gd name="connsiteX4" fmla="*/ 0 w 1241676"/>
                  <a:gd name="connsiteY4" fmla="*/ 0 h 1239879"/>
                  <a:gd name="connsiteX0" fmla="*/ 0 w 1241676"/>
                  <a:gd name="connsiteY0" fmla="*/ 0 h 1239879"/>
                  <a:gd name="connsiteX1" fmla="*/ 1131668 w 1241676"/>
                  <a:gd name="connsiteY1" fmla="*/ 410171 h 1239879"/>
                  <a:gd name="connsiteX2" fmla="*/ 1241676 w 1241676"/>
                  <a:gd name="connsiteY2" fmla="*/ 1239879 h 1239879"/>
                  <a:gd name="connsiteX3" fmla="*/ 454540 w 1241676"/>
                  <a:gd name="connsiteY3" fmla="*/ 1154280 h 1239879"/>
                  <a:gd name="connsiteX4" fmla="*/ 0 w 1241676"/>
                  <a:gd name="connsiteY4" fmla="*/ 0 h 1239879"/>
                  <a:gd name="connsiteX0" fmla="*/ 0 w 1241676"/>
                  <a:gd name="connsiteY0" fmla="*/ 0 h 1239879"/>
                  <a:gd name="connsiteX1" fmla="*/ 1131668 w 1241676"/>
                  <a:gd name="connsiteY1" fmla="*/ 410171 h 1239879"/>
                  <a:gd name="connsiteX2" fmla="*/ 1241676 w 1241676"/>
                  <a:gd name="connsiteY2" fmla="*/ 1239879 h 1239879"/>
                  <a:gd name="connsiteX3" fmla="*/ 443555 w 1241676"/>
                  <a:gd name="connsiteY3" fmla="*/ 1146958 h 1239879"/>
                  <a:gd name="connsiteX4" fmla="*/ 0 w 1241676"/>
                  <a:gd name="connsiteY4" fmla="*/ 0 h 1239879"/>
                  <a:gd name="connsiteX0" fmla="*/ 0 w 1241676"/>
                  <a:gd name="connsiteY0" fmla="*/ 0 h 1239879"/>
                  <a:gd name="connsiteX1" fmla="*/ 1159133 w 1241676"/>
                  <a:gd name="connsiteY1" fmla="*/ 430311 h 1239879"/>
                  <a:gd name="connsiteX2" fmla="*/ 1241676 w 1241676"/>
                  <a:gd name="connsiteY2" fmla="*/ 1239879 h 1239879"/>
                  <a:gd name="connsiteX3" fmla="*/ 443555 w 1241676"/>
                  <a:gd name="connsiteY3" fmla="*/ 1146958 h 1239879"/>
                  <a:gd name="connsiteX4" fmla="*/ 0 w 1241676"/>
                  <a:gd name="connsiteY4" fmla="*/ 0 h 1239879"/>
                  <a:gd name="connsiteX0" fmla="*/ 0 w 1288517"/>
                  <a:gd name="connsiteY0" fmla="*/ 0 h 1239879"/>
                  <a:gd name="connsiteX1" fmla="*/ 1288517 w 1288517"/>
                  <a:gd name="connsiteY1" fmla="*/ 291163 h 1239879"/>
                  <a:gd name="connsiteX2" fmla="*/ 1241676 w 1288517"/>
                  <a:gd name="connsiteY2" fmla="*/ 1239879 h 1239879"/>
                  <a:gd name="connsiteX3" fmla="*/ 443555 w 1288517"/>
                  <a:gd name="connsiteY3" fmla="*/ 1146958 h 1239879"/>
                  <a:gd name="connsiteX4" fmla="*/ 0 w 1288517"/>
                  <a:gd name="connsiteY4" fmla="*/ 0 h 1239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8517" h="1239879">
                    <a:moveTo>
                      <a:pt x="0" y="0"/>
                    </a:moveTo>
                    <a:lnTo>
                      <a:pt x="1288517" y="291163"/>
                    </a:lnTo>
                    <a:lnTo>
                      <a:pt x="1241676" y="1239879"/>
                    </a:lnTo>
                    <a:lnTo>
                      <a:pt x="443555" y="11469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7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74BB0F2B-C85E-4279-A3A9-8CB75DC16FB4}"/>
                  </a:ext>
                </a:extLst>
              </p:cNvPr>
              <p:cNvSpPr/>
              <p:nvPr/>
            </p:nvSpPr>
            <p:spPr>
              <a:xfrm rot="2700000">
                <a:off x="7244405" y="3261071"/>
                <a:ext cx="914441" cy="718979"/>
              </a:xfrm>
              <a:custGeom>
                <a:avLst/>
                <a:gdLst>
                  <a:gd name="connsiteX0" fmla="*/ 0 w 1828760"/>
                  <a:gd name="connsiteY0" fmla="*/ 0 h 1828760"/>
                  <a:gd name="connsiteX1" fmla="*/ 1828760 w 1828760"/>
                  <a:gd name="connsiteY1" fmla="*/ 0 h 1828760"/>
                  <a:gd name="connsiteX2" fmla="*/ 1828760 w 1828760"/>
                  <a:gd name="connsiteY2" fmla="*/ 1828760 h 1828760"/>
                  <a:gd name="connsiteX3" fmla="*/ 0 w 1828760"/>
                  <a:gd name="connsiteY3" fmla="*/ 1828760 h 1828760"/>
                  <a:gd name="connsiteX4" fmla="*/ 0 w 1828760"/>
                  <a:gd name="connsiteY4" fmla="*/ 0 h 1828760"/>
                  <a:gd name="connsiteX0" fmla="*/ 0 w 3436226"/>
                  <a:gd name="connsiteY0" fmla="*/ 1086611 h 1828760"/>
                  <a:gd name="connsiteX1" fmla="*/ 3436226 w 3436226"/>
                  <a:gd name="connsiteY1" fmla="*/ 0 h 1828760"/>
                  <a:gd name="connsiteX2" fmla="*/ 3436226 w 3436226"/>
                  <a:gd name="connsiteY2" fmla="*/ 1828760 h 1828760"/>
                  <a:gd name="connsiteX3" fmla="*/ 1607466 w 3436226"/>
                  <a:gd name="connsiteY3" fmla="*/ 1828760 h 1828760"/>
                  <a:gd name="connsiteX4" fmla="*/ 0 w 3436226"/>
                  <a:gd name="connsiteY4" fmla="*/ 1086611 h 1828760"/>
                  <a:gd name="connsiteX0" fmla="*/ 0 w 3436226"/>
                  <a:gd name="connsiteY0" fmla="*/ 1086611 h 1828760"/>
                  <a:gd name="connsiteX1" fmla="*/ 3436226 w 3436226"/>
                  <a:gd name="connsiteY1" fmla="*/ 0 h 1828760"/>
                  <a:gd name="connsiteX2" fmla="*/ 3436226 w 3436226"/>
                  <a:gd name="connsiteY2" fmla="*/ 1828760 h 1828760"/>
                  <a:gd name="connsiteX3" fmla="*/ 282879 w 3436226"/>
                  <a:gd name="connsiteY3" fmla="*/ 1554862 h 1828760"/>
                  <a:gd name="connsiteX4" fmla="*/ 0 w 3436226"/>
                  <a:gd name="connsiteY4" fmla="*/ 1086611 h 1828760"/>
                  <a:gd name="connsiteX0" fmla="*/ 0 w 3436226"/>
                  <a:gd name="connsiteY0" fmla="*/ 1086611 h 1828760"/>
                  <a:gd name="connsiteX1" fmla="*/ 3436226 w 3436226"/>
                  <a:gd name="connsiteY1" fmla="*/ 0 h 1828760"/>
                  <a:gd name="connsiteX2" fmla="*/ 3436226 w 3436226"/>
                  <a:gd name="connsiteY2" fmla="*/ 1828760 h 1828760"/>
                  <a:gd name="connsiteX3" fmla="*/ 314310 w 3436226"/>
                  <a:gd name="connsiteY3" fmla="*/ 1523432 h 1828760"/>
                  <a:gd name="connsiteX4" fmla="*/ 0 w 3436226"/>
                  <a:gd name="connsiteY4" fmla="*/ 1086611 h 1828760"/>
                  <a:gd name="connsiteX0" fmla="*/ 0 w 3436226"/>
                  <a:gd name="connsiteY0" fmla="*/ 202056 h 944205"/>
                  <a:gd name="connsiteX1" fmla="*/ 953185 w 3436226"/>
                  <a:gd name="connsiteY1" fmla="*/ 0 h 944205"/>
                  <a:gd name="connsiteX2" fmla="*/ 3436226 w 3436226"/>
                  <a:gd name="connsiteY2" fmla="*/ 944205 h 944205"/>
                  <a:gd name="connsiteX3" fmla="*/ 314310 w 3436226"/>
                  <a:gd name="connsiteY3" fmla="*/ 638877 h 944205"/>
                  <a:gd name="connsiteX4" fmla="*/ 0 w 3436226"/>
                  <a:gd name="connsiteY4" fmla="*/ 202056 h 944205"/>
                  <a:gd name="connsiteX0" fmla="*/ 0 w 953185"/>
                  <a:gd name="connsiteY0" fmla="*/ 202056 h 719699"/>
                  <a:gd name="connsiteX1" fmla="*/ 953185 w 953185"/>
                  <a:gd name="connsiteY1" fmla="*/ 0 h 719699"/>
                  <a:gd name="connsiteX2" fmla="*/ 553564 w 953185"/>
                  <a:gd name="connsiteY2" fmla="*/ 719699 h 719699"/>
                  <a:gd name="connsiteX3" fmla="*/ 314310 w 953185"/>
                  <a:gd name="connsiteY3" fmla="*/ 638877 h 719699"/>
                  <a:gd name="connsiteX4" fmla="*/ 0 w 953185"/>
                  <a:gd name="connsiteY4" fmla="*/ 202056 h 719699"/>
                  <a:gd name="connsiteX0" fmla="*/ 0 w 953185"/>
                  <a:gd name="connsiteY0" fmla="*/ 202056 h 760110"/>
                  <a:gd name="connsiteX1" fmla="*/ 953185 w 953185"/>
                  <a:gd name="connsiteY1" fmla="*/ 0 h 760110"/>
                  <a:gd name="connsiteX2" fmla="*/ 567035 w 953185"/>
                  <a:gd name="connsiteY2" fmla="*/ 760110 h 760110"/>
                  <a:gd name="connsiteX3" fmla="*/ 314310 w 953185"/>
                  <a:gd name="connsiteY3" fmla="*/ 638877 h 760110"/>
                  <a:gd name="connsiteX4" fmla="*/ 0 w 953185"/>
                  <a:gd name="connsiteY4" fmla="*/ 202056 h 760110"/>
                  <a:gd name="connsiteX0" fmla="*/ 0 w 935225"/>
                  <a:gd name="connsiteY0" fmla="*/ 184096 h 760110"/>
                  <a:gd name="connsiteX1" fmla="*/ 935225 w 935225"/>
                  <a:gd name="connsiteY1" fmla="*/ 0 h 760110"/>
                  <a:gd name="connsiteX2" fmla="*/ 549075 w 935225"/>
                  <a:gd name="connsiteY2" fmla="*/ 760110 h 760110"/>
                  <a:gd name="connsiteX3" fmla="*/ 296350 w 935225"/>
                  <a:gd name="connsiteY3" fmla="*/ 638877 h 760110"/>
                  <a:gd name="connsiteX4" fmla="*/ 0 w 935225"/>
                  <a:gd name="connsiteY4" fmla="*/ 184096 h 760110"/>
                  <a:gd name="connsiteX0" fmla="*/ 0 w 926244"/>
                  <a:gd name="connsiteY0" fmla="*/ 220017 h 760110"/>
                  <a:gd name="connsiteX1" fmla="*/ 926244 w 926244"/>
                  <a:gd name="connsiteY1" fmla="*/ 0 h 760110"/>
                  <a:gd name="connsiteX2" fmla="*/ 540094 w 926244"/>
                  <a:gd name="connsiteY2" fmla="*/ 760110 h 760110"/>
                  <a:gd name="connsiteX3" fmla="*/ 287369 w 926244"/>
                  <a:gd name="connsiteY3" fmla="*/ 638877 h 760110"/>
                  <a:gd name="connsiteX4" fmla="*/ 0 w 926244"/>
                  <a:gd name="connsiteY4" fmla="*/ 220017 h 760110"/>
                  <a:gd name="connsiteX0" fmla="*/ 0 w 926244"/>
                  <a:gd name="connsiteY0" fmla="*/ 220017 h 760110"/>
                  <a:gd name="connsiteX1" fmla="*/ 926244 w 926244"/>
                  <a:gd name="connsiteY1" fmla="*/ 0 h 760110"/>
                  <a:gd name="connsiteX2" fmla="*/ 540094 w 926244"/>
                  <a:gd name="connsiteY2" fmla="*/ 760110 h 760110"/>
                  <a:gd name="connsiteX3" fmla="*/ 220017 w 926244"/>
                  <a:gd name="connsiteY3" fmla="*/ 712965 h 760110"/>
                  <a:gd name="connsiteX4" fmla="*/ 0 w 926244"/>
                  <a:gd name="connsiteY4" fmla="*/ 220017 h 760110"/>
                  <a:gd name="connsiteX0" fmla="*/ 0 w 962165"/>
                  <a:gd name="connsiteY0" fmla="*/ 166135 h 760110"/>
                  <a:gd name="connsiteX1" fmla="*/ 962165 w 962165"/>
                  <a:gd name="connsiteY1" fmla="*/ 0 h 760110"/>
                  <a:gd name="connsiteX2" fmla="*/ 576015 w 962165"/>
                  <a:gd name="connsiteY2" fmla="*/ 760110 h 760110"/>
                  <a:gd name="connsiteX3" fmla="*/ 255938 w 962165"/>
                  <a:gd name="connsiteY3" fmla="*/ 712965 h 760110"/>
                  <a:gd name="connsiteX4" fmla="*/ 0 w 962165"/>
                  <a:gd name="connsiteY4" fmla="*/ 166135 h 760110"/>
                  <a:gd name="connsiteX0" fmla="*/ 0 w 989106"/>
                  <a:gd name="connsiteY0" fmla="*/ 139194 h 760110"/>
                  <a:gd name="connsiteX1" fmla="*/ 989106 w 989106"/>
                  <a:gd name="connsiteY1" fmla="*/ 0 h 760110"/>
                  <a:gd name="connsiteX2" fmla="*/ 602956 w 989106"/>
                  <a:gd name="connsiteY2" fmla="*/ 760110 h 760110"/>
                  <a:gd name="connsiteX3" fmla="*/ 282879 w 989106"/>
                  <a:gd name="connsiteY3" fmla="*/ 712965 h 760110"/>
                  <a:gd name="connsiteX4" fmla="*/ 0 w 989106"/>
                  <a:gd name="connsiteY4" fmla="*/ 139194 h 760110"/>
                  <a:gd name="connsiteX0" fmla="*/ 0 w 876853"/>
                  <a:gd name="connsiteY0" fmla="*/ 53882 h 674798"/>
                  <a:gd name="connsiteX1" fmla="*/ 876853 w 876853"/>
                  <a:gd name="connsiteY1" fmla="*/ 0 h 674798"/>
                  <a:gd name="connsiteX2" fmla="*/ 602956 w 876853"/>
                  <a:gd name="connsiteY2" fmla="*/ 674798 h 674798"/>
                  <a:gd name="connsiteX3" fmla="*/ 282879 w 876853"/>
                  <a:gd name="connsiteY3" fmla="*/ 627653 h 674798"/>
                  <a:gd name="connsiteX4" fmla="*/ 0 w 876853"/>
                  <a:gd name="connsiteY4" fmla="*/ 53882 h 674798"/>
                  <a:gd name="connsiteX0" fmla="*/ 0 w 854404"/>
                  <a:gd name="connsiteY0" fmla="*/ 13471 h 634387"/>
                  <a:gd name="connsiteX1" fmla="*/ 854404 w 854404"/>
                  <a:gd name="connsiteY1" fmla="*/ 0 h 634387"/>
                  <a:gd name="connsiteX2" fmla="*/ 602956 w 854404"/>
                  <a:gd name="connsiteY2" fmla="*/ 634387 h 634387"/>
                  <a:gd name="connsiteX3" fmla="*/ 282879 w 854404"/>
                  <a:gd name="connsiteY3" fmla="*/ 587242 h 634387"/>
                  <a:gd name="connsiteX4" fmla="*/ 0 w 854404"/>
                  <a:gd name="connsiteY4" fmla="*/ 13471 h 634387"/>
                  <a:gd name="connsiteX0" fmla="*/ 0 w 893678"/>
                  <a:gd name="connsiteY0" fmla="*/ 0 h 620916"/>
                  <a:gd name="connsiteX1" fmla="*/ 893679 w 893678"/>
                  <a:gd name="connsiteY1" fmla="*/ 50814 h 620916"/>
                  <a:gd name="connsiteX2" fmla="*/ 602956 w 893678"/>
                  <a:gd name="connsiteY2" fmla="*/ 620916 h 620916"/>
                  <a:gd name="connsiteX3" fmla="*/ 282879 w 893678"/>
                  <a:gd name="connsiteY3" fmla="*/ 573771 h 620916"/>
                  <a:gd name="connsiteX4" fmla="*/ 0 w 893678"/>
                  <a:gd name="connsiteY4" fmla="*/ 0 h 620916"/>
                  <a:gd name="connsiteX0" fmla="*/ 0 w 1015434"/>
                  <a:gd name="connsiteY0" fmla="*/ 57457 h 678373"/>
                  <a:gd name="connsiteX1" fmla="*/ 1015434 w 1015434"/>
                  <a:gd name="connsiteY1" fmla="*/ 0 h 678373"/>
                  <a:gd name="connsiteX2" fmla="*/ 602956 w 1015434"/>
                  <a:gd name="connsiteY2" fmla="*/ 678373 h 678373"/>
                  <a:gd name="connsiteX3" fmla="*/ 282879 w 1015434"/>
                  <a:gd name="connsiteY3" fmla="*/ 631228 h 678373"/>
                  <a:gd name="connsiteX4" fmla="*/ 0 w 1015434"/>
                  <a:gd name="connsiteY4" fmla="*/ 57457 h 678373"/>
                  <a:gd name="connsiteX0" fmla="*/ 0 w 1066492"/>
                  <a:gd name="connsiteY0" fmla="*/ 101442 h 722358"/>
                  <a:gd name="connsiteX1" fmla="*/ 1066493 w 1066492"/>
                  <a:gd name="connsiteY1" fmla="*/ 0 h 722358"/>
                  <a:gd name="connsiteX2" fmla="*/ 602956 w 1066492"/>
                  <a:gd name="connsiteY2" fmla="*/ 722358 h 722358"/>
                  <a:gd name="connsiteX3" fmla="*/ 282879 w 1066492"/>
                  <a:gd name="connsiteY3" fmla="*/ 675213 h 722358"/>
                  <a:gd name="connsiteX4" fmla="*/ 0 w 1066492"/>
                  <a:gd name="connsiteY4" fmla="*/ 101442 h 722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492" h="722358">
                    <a:moveTo>
                      <a:pt x="0" y="101442"/>
                    </a:moveTo>
                    <a:lnTo>
                      <a:pt x="1066493" y="0"/>
                    </a:lnTo>
                    <a:lnTo>
                      <a:pt x="602956" y="722358"/>
                    </a:lnTo>
                    <a:lnTo>
                      <a:pt x="282879" y="675213"/>
                    </a:lnTo>
                    <a:lnTo>
                      <a:pt x="0" y="101442"/>
                    </a:lnTo>
                    <a:close/>
                  </a:path>
                </a:pathLst>
              </a:cu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262BED-7F3C-4892-BB70-0F8C051EEBCC}"/>
              </a:ext>
            </a:extLst>
          </p:cNvPr>
          <p:cNvGrpSpPr/>
          <p:nvPr/>
        </p:nvGrpSpPr>
        <p:grpSpPr>
          <a:xfrm>
            <a:off x="39614" y="1969111"/>
            <a:ext cx="5310036" cy="4321810"/>
            <a:chOff x="-265186" y="2146912"/>
            <a:chExt cx="5310036" cy="43218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E055BA-7275-4F63-A04A-71EAC5AE7DAC}"/>
                </a:ext>
              </a:extLst>
            </p:cNvPr>
            <p:cNvGrpSpPr/>
            <p:nvPr/>
          </p:nvGrpSpPr>
          <p:grpSpPr>
            <a:xfrm>
              <a:off x="-265186" y="2146912"/>
              <a:ext cx="5310036" cy="4321810"/>
              <a:chOff x="-274258" y="2168684"/>
              <a:chExt cx="5310036" cy="432181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889F084-D0C0-4B31-80A1-7EED9EAEE1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906" y="3106713"/>
                <a:ext cx="3154499" cy="3154500"/>
              </a:xfrm>
              <a:prstGeom prst="line">
                <a:avLst/>
              </a:prstGeom>
              <a:ln w="12700" cap="flat" cmpd="sng" algn="ctr">
                <a:solidFill>
                  <a:srgbClr val="35353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2" name="TextBox 37">
                <a:extLst>
                  <a:ext uri="{FF2B5EF4-FFF2-40B4-BE49-F238E27FC236}">
                    <a16:creationId xmlns:a16="http://schemas.microsoft.com/office/drawing/2014/main" id="{317C1B94-EB6E-4ABA-B2CD-B25CD46BC53B}"/>
                  </a:ext>
                </a:extLst>
              </p:cNvPr>
              <p:cNvSpPr txBox="1"/>
              <p:nvPr/>
            </p:nvSpPr>
            <p:spPr>
              <a:xfrm>
                <a:off x="-274258" y="2168684"/>
                <a:ext cx="162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i="0" dirty="0">
                    <a:solidFill>
                      <a:srgbClr val="35353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Higher</a:t>
                </a:r>
              </a:p>
              <a:p>
                <a:pPr algn="ctr"/>
                <a:r>
                  <a:rPr lang="en-US" altLang="ko-KR" sz="1200" b="0" i="0" dirty="0">
                    <a:solidFill>
                      <a:srgbClr val="35353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Accessibility</a:t>
                </a:r>
                <a:endParaRPr lang="ko-KR" altLang="en-US" sz="1200" dirty="0">
                  <a:solidFill>
                    <a:srgbClr val="35353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4" name="TextBox 39">
                <a:extLst>
                  <a:ext uri="{FF2B5EF4-FFF2-40B4-BE49-F238E27FC236}">
                    <a16:creationId xmlns:a16="http://schemas.microsoft.com/office/drawing/2014/main" id="{8CC3D569-4C60-497A-B9DE-307C7343FA21}"/>
                  </a:ext>
                </a:extLst>
              </p:cNvPr>
              <p:cNvSpPr txBox="1"/>
              <p:nvPr/>
            </p:nvSpPr>
            <p:spPr>
              <a:xfrm>
                <a:off x="3951933" y="6028829"/>
                <a:ext cx="1083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i="0" dirty="0">
                    <a:solidFill>
                      <a:srgbClr val="35353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A variety of </a:t>
                </a:r>
              </a:p>
              <a:p>
                <a:pPr algn="ctr"/>
                <a:r>
                  <a:rPr lang="en-US" altLang="ko-KR" sz="1200" b="0" i="0" dirty="0">
                    <a:solidFill>
                      <a:srgbClr val="35353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information</a:t>
                </a:r>
                <a:endParaRPr lang="ko-KR" altLang="en-US" sz="1200" dirty="0">
                  <a:solidFill>
                    <a:srgbClr val="35353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00D734F-EEC4-4AA0-B4E0-89FF53E5D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395" y="2636478"/>
                <a:ext cx="0" cy="3624734"/>
              </a:xfrm>
              <a:prstGeom prst="line">
                <a:avLst/>
              </a:prstGeom>
              <a:ln w="19050">
                <a:solidFill>
                  <a:srgbClr val="959F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1D39B1A-A4F4-4537-8D81-E29E03B84D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1507" y="6271360"/>
                <a:ext cx="3528559" cy="0"/>
              </a:xfrm>
              <a:prstGeom prst="line">
                <a:avLst/>
              </a:prstGeom>
              <a:ln w="19050">
                <a:solidFill>
                  <a:srgbClr val="959F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 descr="Logo, icon&#10;&#10;Description automatically generated">
              <a:extLst>
                <a:ext uri="{FF2B5EF4-FFF2-40B4-BE49-F238E27FC236}">
                  <a16:creationId xmlns:a16="http://schemas.microsoft.com/office/drawing/2014/main" id="{EE16AD09-BB28-415E-A5FC-396DF5A36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6491" y="2941421"/>
              <a:ext cx="322998" cy="32299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DE7270CD-D4AE-41D4-BD3C-99AE56FDA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311" y="2769563"/>
              <a:ext cx="599990" cy="599990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E293530B-BDD6-423B-A3A0-B0E982EE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398" y="4588363"/>
              <a:ext cx="382754" cy="382754"/>
            </a:xfrm>
            <a:prstGeom prst="roundRect">
              <a:avLst>
                <a:gd name="adj" fmla="val 17689"/>
              </a:avLst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E9AC6CD9-2A55-4F08-A69C-E9518E6C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003" y="3615739"/>
              <a:ext cx="365150" cy="3651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 descr="Logo, icon, company name&#10;&#10;Description automatically generated">
              <a:extLst>
                <a:ext uri="{FF2B5EF4-FFF2-40B4-BE49-F238E27FC236}">
                  <a16:creationId xmlns:a16="http://schemas.microsoft.com/office/drawing/2014/main" id="{BAFCB613-95DA-4509-B475-DAA479DF6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3427" y="4778131"/>
              <a:ext cx="414416" cy="406996"/>
            </a:xfrm>
            <a:prstGeom prst="roundRect">
              <a:avLst>
                <a:gd name="adj" fmla="val 19677"/>
              </a:avLst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9D60F2F-6AE2-41D2-91D4-C08F2D6A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051" y="3829223"/>
              <a:ext cx="346370" cy="346368"/>
            </a:xfrm>
            <a:prstGeom prst="roundRect">
              <a:avLst>
                <a:gd name="adj" fmla="val 10719"/>
              </a:avLst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 descr="Text&#10;&#10;Description automatically generated">
              <a:extLst>
                <a:ext uri="{FF2B5EF4-FFF2-40B4-BE49-F238E27FC236}">
                  <a16:creationId xmlns:a16="http://schemas.microsoft.com/office/drawing/2014/main" id="{34C4DC07-F406-4ECA-8BB4-659310F39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919" y="2688671"/>
              <a:ext cx="341430" cy="341430"/>
            </a:xfrm>
            <a:prstGeom prst="round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573635-51EC-452C-8401-1D70AC4AB68F}"/>
                </a:ext>
              </a:extLst>
            </p:cNvPr>
            <p:cNvSpPr/>
            <p:nvPr/>
          </p:nvSpPr>
          <p:spPr>
            <a:xfrm rot="18272058">
              <a:off x="3626978" y="2534099"/>
              <a:ext cx="627312" cy="627312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/>
                <a:t>    </a:t>
              </a:r>
              <a:endParaRPr lang="ko-KR" altLang="en-US" dirty="0"/>
            </a:p>
          </p:txBody>
        </p:sp>
        <p:pic>
          <p:nvPicPr>
            <p:cNvPr id="47" name="Picture 46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F19EBECF-354D-4D69-9009-5EE430D76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813" y="5836106"/>
              <a:ext cx="361646" cy="361646"/>
            </a:xfrm>
            <a:prstGeom prst="roundRect">
              <a:avLst/>
            </a:prstGeom>
          </p:spPr>
        </p:pic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AC9540E-71DB-4A65-9801-B7EA01D98B84}"/>
              </a:ext>
            </a:extLst>
          </p:cNvPr>
          <p:cNvCxnSpPr>
            <a:cxnSpLocks/>
          </p:cNvCxnSpPr>
          <p:nvPr/>
        </p:nvCxnSpPr>
        <p:spPr>
          <a:xfrm flipH="1">
            <a:off x="854267" y="4192492"/>
            <a:ext cx="3528559" cy="0"/>
          </a:xfrm>
          <a:prstGeom prst="line">
            <a:avLst/>
          </a:prstGeom>
          <a:ln w="19050">
            <a:solidFill>
              <a:srgbClr val="E6E6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0395492-59C4-4221-88C7-68668DDDC29C}"/>
              </a:ext>
            </a:extLst>
          </p:cNvPr>
          <p:cNvCxnSpPr>
            <a:cxnSpLocks/>
          </p:cNvCxnSpPr>
          <p:nvPr/>
        </p:nvCxnSpPr>
        <p:spPr>
          <a:xfrm>
            <a:off x="2764982" y="2462577"/>
            <a:ext cx="0" cy="3624734"/>
          </a:xfrm>
          <a:prstGeom prst="line">
            <a:avLst/>
          </a:prstGeom>
          <a:ln w="19050">
            <a:solidFill>
              <a:srgbClr val="E6E6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39">
            <a:extLst>
              <a:ext uri="{FF2B5EF4-FFF2-40B4-BE49-F238E27FC236}">
                <a16:creationId xmlns:a16="http://schemas.microsoft.com/office/drawing/2014/main" id="{ECE01E1F-45E2-4671-B103-01A85FE10665}"/>
              </a:ext>
            </a:extLst>
          </p:cNvPr>
          <p:cNvSpPr txBox="1"/>
          <p:nvPr/>
        </p:nvSpPr>
        <p:spPr>
          <a:xfrm>
            <a:off x="-225692" y="5838336"/>
            <a:ext cx="164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LOW</a:t>
            </a:r>
            <a:endParaRPr lang="ko-KR" altLang="en-US" sz="1200" dirty="0">
              <a:solidFill>
                <a:srgbClr val="35353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A3AA0E-8F28-45A5-A10C-5A0F637D900E}"/>
              </a:ext>
            </a:extLst>
          </p:cNvPr>
          <p:cNvSpPr txBox="1"/>
          <p:nvPr/>
        </p:nvSpPr>
        <p:spPr>
          <a:xfrm>
            <a:off x="772208" y="6090530"/>
            <a:ext cx="745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Limited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2045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15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1C92E-66C4-4FFE-B4AE-F1457C38653B}"/>
              </a:ext>
            </a:extLst>
          </p:cNvPr>
          <p:cNvSpPr txBox="1"/>
          <p:nvPr/>
        </p:nvSpPr>
        <p:spPr>
          <a:xfrm>
            <a:off x="676044" y="402636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DEFINE / DEVELOP</a:t>
            </a:r>
            <a:r>
              <a:rPr lang="ko-KR" altLang="en-US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 ▶ </a:t>
            </a:r>
            <a:r>
              <a:rPr lang="en-US" altLang="ko-KR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FINDING SOLUTION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4C43F-3028-4BD0-B399-973A5621AFF5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HMW : </a:t>
            </a:r>
            <a:r>
              <a:rPr lang="en-US" altLang="ko-KR" sz="1600" spc="-15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How</a:t>
            </a:r>
            <a:r>
              <a:rPr lang="ko-KR" altLang="en-US" sz="1600" spc="-15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600" spc="-15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Might</a:t>
            </a:r>
            <a:r>
              <a:rPr lang="ko-KR" altLang="en-US" sz="1600" spc="-15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600" spc="-15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WE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8E77D-2A50-499F-AE76-307FA9415B4E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77AA0-42BC-49B5-8588-B741C4B05651}"/>
              </a:ext>
            </a:extLst>
          </p:cNvPr>
          <p:cNvSpPr txBox="1"/>
          <p:nvPr/>
        </p:nvSpPr>
        <p:spPr>
          <a:xfrm>
            <a:off x="496032" y="1474423"/>
            <a:ext cx="10297886" cy="5093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endParaRPr lang="en-US" altLang="ko-KR" sz="1200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15942" marR="0" lvl="1" indent="-171450" algn="l" defTabSz="1043056" rtl="0" eaLnBrk="1" fontAlgn="auto" latinLnBrk="1" hangingPunct="1">
              <a:lnSpc>
                <a:spcPts val="1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Amp up the good</a:t>
            </a:r>
          </a:p>
          <a:p>
            <a:pPr marL="444492" marR="0" lvl="1" algn="l" defTabSz="1043056" rtl="0" eaLnBrk="1" fontAlgn="auto" latinLnBrk="1" hangingPunct="1">
              <a:lnSpc>
                <a:spcPts val="1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HMW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어떻게 하면 우리가 청년들이 금융상품과 복지정책의 </a:t>
            </a:r>
            <a:r>
              <a:rPr lang="ko-KR" altLang="en-US" sz="11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혜택을 더 쉽고 간편하게 누리게 할 수 있을까</a:t>
            </a:r>
            <a:r>
              <a:rPr lang="en-US" altLang="ko-KR" sz="11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Solution. </a:t>
            </a:r>
            <a:r>
              <a:rPr lang="ko-KR" altLang="en-US" sz="1100" dirty="0">
                <a:solidFill>
                  <a:srgbClr val="1EB1CA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사용자가 제공한 정보를 바탕으로</a:t>
            </a:r>
            <a:r>
              <a:rPr lang="en-US" altLang="ko-KR" sz="1100" dirty="0">
                <a:solidFill>
                  <a:srgbClr val="1EB1CA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100" dirty="0">
                <a:solidFill>
                  <a:srgbClr val="1EB1CA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다양한 창구에서의 정보를 취합해 그 중 사용자가필요로 할 것 같은 정보를 우선 추천해준다</a:t>
            </a:r>
            <a:r>
              <a:rPr lang="en-US" altLang="ko-KR" sz="1100" dirty="0">
                <a:solidFill>
                  <a:srgbClr val="1EB1CA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 marL="615942" marR="0" lvl="1" indent="-171450" algn="l" defTabSz="1043036" rtl="0" eaLnBrk="1" fontAlgn="auto" latinLnBrk="1" hangingPunct="1">
              <a:lnSpc>
                <a:spcPts val="1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Remove the bad</a:t>
            </a:r>
          </a:p>
          <a:p>
            <a:pPr marL="444492" marR="0" lvl="1" algn="l" defTabSz="1043036" rtl="0" eaLnBrk="1" fontAlgn="auto" latinLnBrk="1" hangingPunct="1">
              <a:lnSpc>
                <a:spcPts val="1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HMW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어떻게 하면 우리가 사용자로 하여금 복잡하고 많은 정보로부터 필요한 정보들만 쉽게 찾게 할 수 있을까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Solution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필터링 기능과 연관 상품 추천을 통해 관련성 높은 정보를 제공한다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1EB1CA"/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15942" marR="0" lvl="1" indent="-171450" algn="l" defTabSz="1043036" rtl="0" eaLnBrk="1" fontAlgn="auto" latinLnBrk="1" hangingPunct="1">
              <a:lnSpc>
                <a:spcPts val="1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Explore the opposite</a:t>
            </a:r>
          </a:p>
          <a:p>
            <a:pPr marL="444492" marR="0" lvl="1" algn="l" defTabSz="1043036" rtl="0" eaLnBrk="1" fontAlgn="auto" latinLnBrk="1" hangingPunct="1">
              <a:lnSpc>
                <a:spcPts val="1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HMW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어떻게 하면 우리가 </a:t>
            </a:r>
            <a:r>
              <a:rPr lang="ko-KR" altLang="en-US" sz="11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어려운 용어와 복잡한 조건들로 이루어진 상품이나 정책이 사람들에게 더 쉽게 이해되도록 할 수 있을까</a:t>
            </a:r>
            <a:r>
              <a:rPr lang="en-US" altLang="ko-KR" sz="11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Solution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용어와 조건에 대한 주석을 통해 사용자의 이해를 돕고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추가 문의사항이 있을 시 앱 채널을 통해 언제든 질문할 수 있게 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1EB1CA"/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538153" marR="0" lvl="1" indent="-93661" algn="l" defTabSz="1043036" rtl="0" eaLnBrk="1" fontAlgn="auto" latinLnBrk="1" hangingPunct="1">
              <a:lnSpc>
                <a:spcPts val="1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Change the status quo</a:t>
            </a:r>
            <a:b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HMW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어떻게 하면 우리가 사용자가 직접 일일이 정보를 찾아보지 않아도 되도록 할 수 있을까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Solution</a:t>
            </a:r>
            <a:r>
              <a:rPr lang="en-US" altLang="ko-KR" sz="11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r>
              <a:rPr lang="ko-KR" altLang="en-US" sz="1100" dirty="0">
                <a:solidFill>
                  <a:srgbClr val="1EB1CA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사용자의 제공정보와 동의를 바탕으로</a:t>
            </a:r>
            <a:r>
              <a:rPr lang="en-US" altLang="ko-KR" sz="1100" dirty="0">
                <a:solidFill>
                  <a:srgbClr val="1EB1CA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100" dirty="0">
                <a:solidFill>
                  <a:srgbClr val="1EB1CA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필요한 내용을 팝업이나 카카오톡 등의 채널로 뉴스레터 형식의 알림을 제공한다</a:t>
            </a:r>
            <a:r>
              <a:rPr lang="en-US" altLang="ko-KR" sz="1100" dirty="0">
                <a:solidFill>
                  <a:srgbClr val="1EB1CA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1EB1CA"/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538153" marR="0" lvl="1" indent="-93661" algn="l" defTabSz="1043036" rtl="0" eaLnBrk="1" fontAlgn="auto" latinLnBrk="1" hangingPunct="1">
              <a:lnSpc>
                <a:spcPts val="1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Break the point-of-view into pieces</a:t>
            </a:r>
            <a:b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HMW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어떻게 하면 우리가 </a:t>
            </a:r>
            <a:r>
              <a:rPr lang="ko-KR" altLang="en-US" sz="11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사용자가 자신에게 적합한 금융상품과 정책을 찾게 할 수 있을까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 (POV 1) 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Solution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사용자의 개인정보를 기반으로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100" dirty="0">
                <a:solidFill>
                  <a:srgbClr val="1EB1CA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조건에 부합하거나 필요하다고 판단되는 것들을 제공한다</a:t>
            </a:r>
            <a:r>
              <a:rPr lang="en-US" altLang="ko-KR" sz="1100" dirty="0">
                <a:solidFill>
                  <a:srgbClr val="1EB1CA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  <a:t>HMW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  <a:t>어떻게 하면 우리가 사용자가 알기 쉽게 금융상품과 정책들을 취합할 수 있을까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  <a:t>? (POV 2) 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  <a:t>Solution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  <a:t>다양한 기준으로 상품</a:t>
            </a:r>
            <a:r>
              <a:rPr lang="ko-KR" altLang="en-US" sz="1100" dirty="0">
                <a:solidFill>
                  <a:srgbClr val="1EB1CA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  <a:t>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  <a:t>정책을 분류한 후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  <a:t>공통된 카테고리로 묶어 사용자에 적합하게 필터링된 정보만을 취합하여 제공한다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1EB1CA"/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sym typeface="Wingdings 2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EB1CA"/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86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30EEC0-DFB4-4DA5-B3AF-4E29AAE42C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701" y="0"/>
            <a:ext cx="54482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E2B938-3BC6-40E3-B4EB-28748753F6FA}"/>
              </a:ext>
            </a:extLst>
          </p:cNvPr>
          <p:cNvSpPr/>
          <p:nvPr/>
        </p:nvSpPr>
        <p:spPr>
          <a:xfrm>
            <a:off x="-1" y="-3176"/>
            <a:ext cx="5230183" cy="6861176"/>
          </a:xfrm>
          <a:prstGeom prst="rect">
            <a:avLst/>
          </a:prstGeom>
          <a:solidFill>
            <a:srgbClr val="27D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A4EBB-B62C-4020-91F7-1607EDFBAE2D}"/>
              </a:ext>
            </a:extLst>
          </p:cNvPr>
          <p:cNvSpPr txBox="1"/>
          <p:nvPr/>
        </p:nvSpPr>
        <p:spPr>
          <a:xfrm>
            <a:off x="699636" y="2163562"/>
            <a:ext cx="67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UX</a:t>
            </a:r>
            <a:r>
              <a:rPr lang="ko-KR" altLang="en-US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PALN &amp; DESIGN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65DE8B-C05B-40D6-98BA-AE5F75BA335A}"/>
              </a:ext>
            </a:extLst>
          </p:cNvPr>
          <p:cNvGrpSpPr/>
          <p:nvPr/>
        </p:nvGrpSpPr>
        <p:grpSpPr>
          <a:xfrm rot="21290483">
            <a:off x="-3992187" y="4786867"/>
            <a:ext cx="11401720" cy="5603355"/>
            <a:chOff x="-5318278" y="7074871"/>
            <a:chExt cx="14635950" cy="71928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D12A41E-DAC9-48A9-88DD-72C82BE91615}"/>
                </a:ext>
              </a:extLst>
            </p:cNvPr>
            <p:cNvSpPr/>
            <p:nvPr/>
          </p:nvSpPr>
          <p:spPr>
            <a:xfrm>
              <a:off x="5098424" y="9544721"/>
              <a:ext cx="4219248" cy="4219248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A60F19-1425-40E7-99A2-CD67817B691E}"/>
                </a:ext>
              </a:extLst>
            </p:cNvPr>
            <p:cNvSpPr/>
            <p:nvPr/>
          </p:nvSpPr>
          <p:spPr>
            <a:xfrm>
              <a:off x="937579" y="8707532"/>
              <a:ext cx="5024476" cy="5024476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0C28DBC-6A02-41DE-87F9-615332B5F406}"/>
                </a:ext>
              </a:extLst>
            </p:cNvPr>
            <p:cNvSpPr/>
            <p:nvPr/>
          </p:nvSpPr>
          <p:spPr>
            <a:xfrm>
              <a:off x="-5318278" y="7074871"/>
              <a:ext cx="7192812" cy="7192812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AE8D1A-EED1-4F34-81FC-ED426479D916}"/>
              </a:ext>
            </a:extLst>
          </p:cNvPr>
          <p:cNvSpPr txBox="1"/>
          <p:nvPr/>
        </p:nvSpPr>
        <p:spPr>
          <a:xfrm>
            <a:off x="699636" y="2254247"/>
            <a:ext cx="6165983" cy="82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34343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FINAL PROJECT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E312D-8B81-4174-A765-727740717DC5}"/>
              </a:ext>
            </a:extLst>
          </p:cNvPr>
          <p:cNvSpPr txBox="1"/>
          <p:nvPr/>
        </p:nvSpPr>
        <p:spPr>
          <a:xfrm>
            <a:off x="662273" y="3198929"/>
            <a:ext cx="3758065" cy="541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 Product &amp; Service Plan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A3FA6-42EC-4A7F-A6E9-097D2AD455C0}"/>
              </a:ext>
            </a:extLst>
          </p:cNvPr>
          <p:cNvSpPr txBox="1"/>
          <p:nvPr/>
        </p:nvSpPr>
        <p:spPr>
          <a:xfrm>
            <a:off x="699636" y="3993981"/>
            <a:ext cx="6639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TEAM 3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송지훈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김성일 기정민 이연주 이택환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571842-A0B1-46EA-97E9-EF68ADCAA1C3}"/>
              </a:ext>
            </a:extLst>
          </p:cNvPr>
          <p:cNvCxnSpPr>
            <a:cxnSpLocks/>
          </p:cNvCxnSpPr>
          <p:nvPr/>
        </p:nvCxnSpPr>
        <p:spPr>
          <a:xfrm>
            <a:off x="-1" y="3169948"/>
            <a:ext cx="381773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4EB16D7-F04A-4B7F-B518-35E9BDEE676B}"/>
              </a:ext>
            </a:extLst>
          </p:cNvPr>
          <p:cNvSpPr/>
          <p:nvPr/>
        </p:nvSpPr>
        <p:spPr>
          <a:xfrm>
            <a:off x="699636" y="3063993"/>
            <a:ext cx="3558837" cy="12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16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DEFINE / DEVELOP</a:t>
            </a:r>
            <a:r>
              <a:rPr lang="ko-KR" altLang="en-US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 ▶ </a:t>
            </a:r>
            <a:r>
              <a:rPr lang="en-US" altLang="ko-KR" sz="1200" kern="16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FINDING SOLUTION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3260A-7090-40A2-9BC9-EC450AA9B541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Goal Statement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460089-6703-4197-888B-AF98CA49B564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0BC0B12-D857-4D3E-AB9E-741A650C4F1D}"/>
              </a:ext>
            </a:extLst>
          </p:cNvPr>
          <p:cNvSpPr/>
          <p:nvPr/>
        </p:nvSpPr>
        <p:spPr>
          <a:xfrm>
            <a:off x="1363805" y="2069081"/>
            <a:ext cx="2753608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563485F-61CA-41CD-A207-F699B98B25D0}"/>
              </a:ext>
            </a:extLst>
          </p:cNvPr>
          <p:cNvSpPr/>
          <p:nvPr/>
        </p:nvSpPr>
        <p:spPr>
          <a:xfrm>
            <a:off x="564331" y="2070184"/>
            <a:ext cx="624119" cy="624119"/>
          </a:xfrm>
          <a:prstGeom prst="roundRect">
            <a:avLst>
              <a:gd name="adj" fmla="val 11852"/>
            </a:avLst>
          </a:prstGeom>
          <a:solidFill>
            <a:srgbClr val="00D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AC19BAC-8D71-497A-91CA-6A108AFD7253}"/>
              </a:ext>
            </a:extLst>
          </p:cNvPr>
          <p:cNvSpPr/>
          <p:nvPr/>
        </p:nvSpPr>
        <p:spPr>
          <a:xfrm>
            <a:off x="2768600" y="2985752"/>
            <a:ext cx="6678291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CE68CF2-0402-40E3-919D-BDCBAADFB89E}"/>
              </a:ext>
            </a:extLst>
          </p:cNvPr>
          <p:cNvSpPr/>
          <p:nvPr/>
        </p:nvSpPr>
        <p:spPr>
          <a:xfrm>
            <a:off x="564331" y="2985712"/>
            <a:ext cx="2001069" cy="624119"/>
          </a:xfrm>
          <a:prstGeom prst="roundRect">
            <a:avLst>
              <a:gd name="adj" fmla="val 14395"/>
            </a:avLst>
          </a:prstGeom>
          <a:solidFill>
            <a:srgbClr val="318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9AAA810-2460-4A20-A2C0-2AF23E7545F0}"/>
              </a:ext>
            </a:extLst>
          </p:cNvPr>
          <p:cNvSpPr/>
          <p:nvPr/>
        </p:nvSpPr>
        <p:spPr>
          <a:xfrm>
            <a:off x="1395707" y="3901280"/>
            <a:ext cx="8051184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F12E9D2-28B3-4115-84AA-49EEA3CC4976}"/>
              </a:ext>
            </a:extLst>
          </p:cNvPr>
          <p:cNvSpPr/>
          <p:nvPr/>
        </p:nvSpPr>
        <p:spPr>
          <a:xfrm>
            <a:off x="564331" y="3901280"/>
            <a:ext cx="624119" cy="624119"/>
          </a:xfrm>
          <a:prstGeom prst="roundRect">
            <a:avLst>
              <a:gd name="adj" fmla="val 11465"/>
            </a:avLst>
          </a:prstGeom>
          <a:solidFill>
            <a:srgbClr val="FAB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D5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30E5A-CC5F-4C60-A448-C8289A5078D4}"/>
              </a:ext>
            </a:extLst>
          </p:cNvPr>
          <p:cNvSpPr txBox="1"/>
          <p:nvPr/>
        </p:nvSpPr>
        <p:spPr>
          <a:xfrm>
            <a:off x="581277" y="2196474"/>
            <a:ext cx="5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Our</a:t>
            </a:r>
            <a:endParaRPr lang="ko-KR" altLang="en-US" b="1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89B5B9-E35D-4AC9-A3C6-5B4BC07A70C2}"/>
              </a:ext>
            </a:extLst>
          </p:cNvPr>
          <p:cNvSpPr/>
          <p:nvPr/>
        </p:nvSpPr>
        <p:spPr>
          <a:xfrm>
            <a:off x="4292768" y="4816809"/>
            <a:ext cx="5154124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2AFB1E-4D50-4881-93B6-BC89DAC23CF7}"/>
              </a:ext>
            </a:extLst>
          </p:cNvPr>
          <p:cNvSpPr/>
          <p:nvPr/>
        </p:nvSpPr>
        <p:spPr>
          <a:xfrm>
            <a:off x="569491" y="4816809"/>
            <a:ext cx="3547921" cy="624119"/>
          </a:xfrm>
          <a:prstGeom prst="roundRect">
            <a:avLst>
              <a:gd name="adj" fmla="val 11465"/>
            </a:avLst>
          </a:prstGeom>
          <a:solidFill>
            <a:srgbClr val="E94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D58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D345C2-4040-4E40-B8A2-4568D77D533E}"/>
              </a:ext>
            </a:extLst>
          </p:cNvPr>
          <p:cNvSpPr txBox="1"/>
          <p:nvPr/>
        </p:nvSpPr>
        <p:spPr>
          <a:xfrm>
            <a:off x="1818726" y="2196474"/>
            <a:ext cx="1843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금융</a:t>
            </a:r>
            <a:r>
              <a:rPr lang="en-US" altLang="ko-KR" sz="14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복지정보 추천 앱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65DD36C-7873-4B59-8077-92561C9693FA}"/>
              </a:ext>
            </a:extLst>
          </p:cNvPr>
          <p:cNvSpPr/>
          <p:nvPr/>
        </p:nvSpPr>
        <p:spPr>
          <a:xfrm>
            <a:off x="4292768" y="2069081"/>
            <a:ext cx="1428402" cy="624119"/>
          </a:xfrm>
          <a:prstGeom prst="roundRect">
            <a:avLst>
              <a:gd name="adj" fmla="val 11852"/>
            </a:avLst>
          </a:prstGeom>
          <a:solidFill>
            <a:srgbClr val="00D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8F6DE1-1BD4-47D1-9635-8C4CB85B7CCF}"/>
              </a:ext>
            </a:extLst>
          </p:cNvPr>
          <p:cNvSpPr txBox="1"/>
          <p:nvPr/>
        </p:nvSpPr>
        <p:spPr>
          <a:xfrm>
            <a:off x="4221820" y="2195371"/>
            <a:ext cx="157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Will let users</a:t>
            </a:r>
            <a:endParaRPr lang="ko-KR" altLang="en-US" b="1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329E987-B3F0-421B-92B0-3B07858CCF6D}"/>
              </a:ext>
            </a:extLst>
          </p:cNvPr>
          <p:cNvSpPr/>
          <p:nvPr/>
        </p:nvSpPr>
        <p:spPr>
          <a:xfrm>
            <a:off x="5889491" y="2063363"/>
            <a:ext cx="3557400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C7C764-0744-4E1F-9475-2D27D1DF5FB0}"/>
              </a:ext>
            </a:extLst>
          </p:cNvPr>
          <p:cNvSpPr txBox="1"/>
          <p:nvPr/>
        </p:nvSpPr>
        <p:spPr>
          <a:xfrm>
            <a:off x="6032174" y="2190756"/>
            <a:ext cx="3272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맞춤형 금융 상품과 복지 정책 추천 및 제공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04BB9C-C4E6-46F3-9CBB-5FF94B149374}"/>
              </a:ext>
            </a:extLst>
          </p:cNvPr>
          <p:cNvSpPr txBox="1"/>
          <p:nvPr/>
        </p:nvSpPr>
        <p:spPr>
          <a:xfrm>
            <a:off x="575815" y="3113105"/>
            <a:ext cx="197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Which will affect</a:t>
            </a:r>
            <a:endParaRPr lang="ko-KR" altLang="en-US" b="1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DFCC79-257F-4784-BE04-06005E2AF09D}"/>
              </a:ext>
            </a:extLst>
          </p:cNvPr>
          <p:cNvSpPr txBox="1"/>
          <p:nvPr/>
        </p:nvSpPr>
        <p:spPr>
          <a:xfrm>
            <a:off x="3893842" y="3113145"/>
            <a:ext cx="4427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금융상품과 복지정책이 익숙치 않아 도움을 받고 싶은 청년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B769C9-3B58-47A7-9882-CB525C2A96AE}"/>
              </a:ext>
            </a:extLst>
          </p:cNvPr>
          <p:cNvSpPr txBox="1"/>
          <p:nvPr/>
        </p:nvSpPr>
        <p:spPr>
          <a:xfrm>
            <a:off x="2839774" y="4041014"/>
            <a:ext cx="516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적합한 금융상품 및 복지정책 등을 한번에 확인하고 추천 받는 서비스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86813A-97CE-4AA0-A463-1399E2DB3C79}"/>
              </a:ext>
            </a:extLst>
          </p:cNvPr>
          <p:cNvSpPr txBox="1"/>
          <p:nvPr/>
        </p:nvSpPr>
        <p:spPr>
          <a:xfrm>
            <a:off x="649309" y="4027781"/>
            <a:ext cx="4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By</a:t>
            </a:r>
            <a:endParaRPr lang="ko-KR" altLang="en-US" b="1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F1F567-29E7-460A-B0B3-5A41A03628B0}"/>
              </a:ext>
            </a:extLst>
          </p:cNvPr>
          <p:cNvSpPr txBox="1"/>
          <p:nvPr/>
        </p:nvSpPr>
        <p:spPr>
          <a:xfrm>
            <a:off x="707435" y="4959591"/>
            <a:ext cx="3364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We will measure effectiveness by</a:t>
            </a:r>
            <a:endParaRPr lang="ko-KR" altLang="en-US" sz="1600" b="1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470AC7-A3D7-4207-BE48-649B94F1FEA8}"/>
              </a:ext>
            </a:extLst>
          </p:cNvPr>
          <p:cNvSpPr txBox="1"/>
          <p:nvPr/>
        </p:nvSpPr>
        <p:spPr>
          <a:xfrm>
            <a:off x="4807412" y="4944202"/>
            <a:ext cx="4124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앱을 통해 상품이나 정책에 가입 및 신청한 수 </a:t>
            </a:r>
            <a:r>
              <a:rPr lang="en-US" altLang="ko-KR" sz="14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이용률</a:t>
            </a:r>
            <a:r>
              <a:rPr lang="en-US" altLang="ko-KR" sz="14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265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17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4092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This focused on the user and their needs, along with their emotions.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DA7014-667A-4C27-9BA8-3180DECFC6AF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Big Picture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2EE7A1-E68C-4A1F-A279-2E5971943114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610DC80-7B30-4BF0-8FC3-10D723095C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410" y="1691174"/>
            <a:ext cx="2143594" cy="1690362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50A12D8-EAE6-40E5-8EC5-18AE0ADD2C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7"/>
          <a:stretch/>
        </p:blipFill>
        <p:spPr>
          <a:xfrm>
            <a:off x="4042628" y="1557762"/>
            <a:ext cx="1693710" cy="1926836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9C9104-1712-42AE-9E29-F11927B936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6452" y="1632990"/>
            <a:ext cx="2260738" cy="1916956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00E822B6-AC48-4FA8-B6A2-3BA93FE7C3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5"/>
          <a:stretch/>
        </p:blipFill>
        <p:spPr>
          <a:xfrm>
            <a:off x="315700" y="4285415"/>
            <a:ext cx="2460824" cy="2357120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93454F2E-6FAD-44FF-A0B8-296C7D1689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187" y="4199765"/>
            <a:ext cx="1880776" cy="1750614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0F96436E-586C-4125-883B-E0302FD97E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7963" y="4298005"/>
            <a:ext cx="2402271" cy="15709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E3DDBB-A609-4B09-8242-4E0BBC8CC461}"/>
              </a:ext>
            </a:extLst>
          </p:cNvPr>
          <p:cNvSpPr txBox="1"/>
          <p:nvPr/>
        </p:nvSpPr>
        <p:spPr>
          <a:xfrm>
            <a:off x="497889" y="3449168"/>
            <a:ext cx="238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1.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김도현은 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24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살 대학교 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3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학년으로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부모님께 경제적 지원을 받지 못해 궁핍한 삶을 살고 있다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그는 자신의 경제적 부담을 줄일 수 있는 방법을 찾고 싶다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272482-71CE-4650-93B8-ED31ED1096D9}"/>
              </a:ext>
            </a:extLst>
          </p:cNvPr>
          <p:cNvSpPr txBox="1"/>
          <p:nvPr/>
        </p:nvSpPr>
        <p:spPr>
          <a:xfrm>
            <a:off x="3799378" y="3449168"/>
            <a:ext cx="2304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2.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도현은 자신의 경제적 형편에 도움이 될 수 있는 상품이나 복지정책을 알아보던 도중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마침내 금융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복지상품 추천 앱 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[</a:t>
            </a:r>
            <a:r>
              <a:rPr lang="en-US" altLang="ko-KR" sz="8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]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를 발견한다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</a:p>
          <a:p>
            <a:pPr algn="just"/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862306-07B7-4D41-9171-448E545E9A74}"/>
              </a:ext>
            </a:extLst>
          </p:cNvPr>
          <p:cNvSpPr txBox="1"/>
          <p:nvPr/>
        </p:nvSpPr>
        <p:spPr>
          <a:xfrm>
            <a:off x="7094672" y="3449168"/>
            <a:ext cx="2544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3.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도현은 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[</a:t>
            </a:r>
            <a:r>
              <a:rPr lang="en-US" altLang="ko-KR" sz="8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]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를 통해 자신의 목표에 부합하는 금융상품이나 복지정책에 대한 정보를 찾아볼 수 있다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</a:t>
            </a:r>
          </a:p>
          <a:p>
            <a:pPr algn="just"/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또한 제공된 정보는 수혜조건에 해당하는 정보만 제공된다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endParaRPr lang="ko-KR" altLang="en-US" sz="8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87EDDF-5E1B-4C83-A580-67FC2B9A3711}"/>
              </a:ext>
            </a:extLst>
          </p:cNvPr>
          <p:cNvSpPr txBox="1"/>
          <p:nvPr/>
        </p:nvSpPr>
        <p:spPr>
          <a:xfrm>
            <a:off x="497889" y="5944171"/>
            <a:ext cx="2387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4.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도현은 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[</a:t>
            </a:r>
            <a:r>
              <a:rPr lang="en-US" altLang="ko-KR" sz="8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]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를 통해 제공받은 정보 중 더 자세히 알고 싶은 상품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정책의 경우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클릭을 통해 주체 기관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날짜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조건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지원내용에 대한 설명을 볼 수 있고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비슷한 상품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정책을 동시에 비교할 수도 있다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endParaRPr lang="ko-KR" altLang="en-US" sz="8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F01312-F973-4C08-AF1C-905EEAE4E032}"/>
              </a:ext>
            </a:extLst>
          </p:cNvPr>
          <p:cNvSpPr txBox="1"/>
          <p:nvPr/>
        </p:nvSpPr>
        <p:spPr>
          <a:xfrm>
            <a:off x="3799378" y="5944171"/>
            <a:ext cx="230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5.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만약 도현이 추가로 궁금한 내용이 있다면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[</a:t>
            </a:r>
            <a:r>
              <a:rPr lang="en-US" altLang="ko-KR" sz="8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]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를 통해 해당 분야의 상담원과 연결시켜  문의할 수 있게 도와준다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2D46E2-E10E-4F3F-928C-5AA87FBF3FAC}"/>
              </a:ext>
            </a:extLst>
          </p:cNvPr>
          <p:cNvSpPr txBox="1"/>
          <p:nvPr/>
        </p:nvSpPr>
        <p:spPr>
          <a:xfrm>
            <a:off x="7094672" y="5944171"/>
            <a:ext cx="254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6.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도현은 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[</a:t>
            </a:r>
            <a:r>
              <a:rPr lang="en-US" altLang="ko-KR" sz="8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]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를 통해 자신에게 적합한 상품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정보를 일일히 찾는 수고와 시간을 절약할 수 있었고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자신이 원하던 상품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정책을 신청할 수 있어 만족한다</a:t>
            </a:r>
            <a:r>
              <a:rPr lang="en-US" altLang="ko-KR" sz="8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endParaRPr lang="ko-KR" altLang="en-US" sz="8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4D0684-3E58-46FE-B634-ADA0684EC2E3}"/>
              </a:ext>
            </a:extLst>
          </p:cNvPr>
          <p:cNvGrpSpPr/>
          <p:nvPr/>
        </p:nvGrpSpPr>
        <p:grpSpPr>
          <a:xfrm>
            <a:off x="3209231" y="2563140"/>
            <a:ext cx="3470523" cy="2570308"/>
            <a:chOff x="3209231" y="2563140"/>
            <a:chExt cx="3470523" cy="2570308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0BB0DB9C-0560-4E23-AF1F-3E17C5CF8D4B}"/>
                </a:ext>
              </a:extLst>
            </p:cNvPr>
            <p:cNvSpPr/>
            <p:nvPr/>
          </p:nvSpPr>
          <p:spPr>
            <a:xfrm rot="13500000">
              <a:off x="3209231" y="2563140"/>
              <a:ext cx="122960" cy="122960"/>
            </a:xfrm>
            <a:prstGeom prst="rtTriangle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B8960C53-B2BA-4265-9513-350F1A61BF32}"/>
                </a:ext>
              </a:extLst>
            </p:cNvPr>
            <p:cNvSpPr/>
            <p:nvPr/>
          </p:nvSpPr>
          <p:spPr>
            <a:xfrm rot="13500000">
              <a:off x="6556793" y="2563140"/>
              <a:ext cx="122960" cy="122960"/>
            </a:xfrm>
            <a:prstGeom prst="rtTriangle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98878F22-7FBE-4EC4-9EE1-B4FFEAAE4691}"/>
                </a:ext>
              </a:extLst>
            </p:cNvPr>
            <p:cNvSpPr/>
            <p:nvPr/>
          </p:nvSpPr>
          <p:spPr>
            <a:xfrm rot="13500000">
              <a:off x="3209232" y="5010488"/>
              <a:ext cx="122960" cy="122960"/>
            </a:xfrm>
            <a:prstGeom prst="rtTriangle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EB71DE1A-973D-4164-BE78-57C27EC17A10}"/>
                </a:ext>
              </a:extLst>
            </p:cNvPr>
            <p:cNvSpPr/>
            <p:nvPr/>
          </p:nvSpPr>
          <p:spPr>
            <a:xfrm rot="13500000">
              <a:off x="6556794" y="5010488"/>
              <a:ext cx="122960" cy="122960"/>
            </a:xfrm>
            <a:prstGeom prst="rtTriangle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73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18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575157" y="2957105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5421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This focused on the interaction of the user with the product and how the product will work.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B8367-0832-4276-958F-38795787FE0A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Close - up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EF852F-B6B4-4EF1-8E31-71B29E2CCAC6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CF1B802-52FE-4F96-9F8C-57C2992038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910" y="1743546"/>
            <a:ext cx="1328902" cy="1511616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7BBE610-4981-4864-861A-F57CC4A04D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9803" y="1728596"/>
            <a:ext cx="1328902" cy="1511616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D5D64552-BB88-401A-8FCC-3D39582D27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7688" y="1678753"/>
            <a:ext cx="1328902" cy="1511616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CCE1AB0-8130-4F5C-9CA9-3A5D44E272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817" y="4324085"/>
            <a:ext cx="1328902" cy="1511616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107972BA-E946-4DAF-AE6D-B8A3D95522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6303" y="4304686"/>
            <a:ext cx="1328902" cy="1466882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1D311DC0-1791-4976-85BD-FB7E04CE1F4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038" y="4316442"/>
            <a:ext cx="1328902" cy="15116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1558EC-D759-4FBC-B565-2D9407A8FB70}"/>
              </a:ext>
            </a:extLst>
          </p:cNvPr>
          <p:cNvSpPr txBox="1"/>
          <p:nvPr/>
        </p:nvSpPr>
        <p:spPr>
          <a:xfrm>
            <a:off x="392881" y="3462961"/>
            <a:ext cx="269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1.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앱을 켠다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BEB19-29A5-48F5-B7D9-9F0924A2822C}"/>
              </a:ext>
            </a:extLst>
          </p:cNvPr>
          <p:cNvSpPr txBox="1"/>
          <p:nvPr/>
        </p:nvSpPr>
        <p:spPr>
          <a:xfrm>
            <a:off x="3578052" y="3462961"/>
            <a:ext cx="2601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2.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나이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소득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거주지 같은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자신에 대한 정보를 앱에 입력한다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2C140-B21C-4730-BE50-D2A30C960C52}"/>
              </a:ext>
            </a:extLst>
          </p:cNvPr>
          <p:cNvSpPr txBox="1"/>
          <p:nvPr/>
        </p:nvSpPr>
        <p:spPr>
          <a:xfrm>
            <a:off x="6842459" y="3462961"/>
            <a:ext cx="2872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3.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입력한 자신의 정보를 통해 자신에게 적합한 금융상품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복지정책을 추천받는다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E27230-C6EC-4B00-916B-7CB002678275}"/>
              </a:ext>
            </a:extLst>
          </p:cNvPr>
          <p:cNvSpPr txBox="1"/>
          <p:nvPr/>
        </p:nvSpPr>
        <p:spPr>
          <a:xfrm>
            <a:off x="392881" y="5841682"/>
            <a:ext cx="2694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4.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추천받은 정보 중 자신이 찾는 종류의 정보를 카테고리별로 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볼 수 있다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31E371-A6E7-477C-AA98-A1F9E9084189}"/>
              </a:ext>
            </a:extLst>
          </p:cNvPr>
          <p:cNvSpPr txBox="1"/>
          <p:nvPr/>
        </p:nvSpPr>
        <p:spPr>
          <a:xfrm>
            <a:off x="3256297" y="5841681"/>
            <a:ext cx="331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5.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서비스 사용 중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이해하기 어려운 전문용어를 클릭하면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팝업 창으로 용어에 대한 해석이 나온다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4DF56E-A90F-4C97-B6FA-A1FA7DF9480B}"/>
              </a:ext>
            </a:extLst>
          </p:cNvPr>
          <p:cNvSpPr txBox="1"/>
          <p:nvPr/>
        </p:nvSpPr>
        <p:spPr>
          <a:xfrm>
            <a:off x="6842459" y="5841682"/>
            <a:ext cx="2872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6.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상품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정책을 신청할 수 있는 사이트에 대한 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URL</a:t>
            </a:r>
            <a:r>
              <a:rPr lang="ko-KR" altLang="en-US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을 제공받아 바로 신청할 수 있다</a:t>
            </a:r>
            <a:r>
              <a:rPr lang="en-US" altLang="ko-KR" sz="12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1BBF2F-E4AB-419E-AC38-4645DF3A5B71}"/>
              </a:ext>
            </a:extLst>
          </p:cNvPr>
          <p:cNvGrpSpPr/>
          <p:nvPr/>
        </p:nvGrpSpPr>
        <p:grpSpPr>
          <a:xfrm>
            <a:off x="3209231" y="2563140"/>
            <a:ext cx="3470523" cy="2570308"/>
            <a:chOff x="3209231" y="2563140"/>
            <a:chExt cx="3470523" cy="2570308"/>
          </a:xfrm>
        </p:grpSpPr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1AB31454-2D97-4399-B7B0-CD07498BE752}"/>
                </a:ext>
              </a:extLst>
            </p:cNvPr>
            <p:cNvSpPr/>
            <p:nvPr/>
          </p:nvSpPr>
          <p:spPr>
            <a:xfrm rot="13500000">
              <a:off x="3209231" y="2563140"/>
              <a:ext cx="122960" cy="122960"/>
            </a:xfrm>
            <a:prstGeom prst="rtTriangle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75B8E53C-45E5-4C04-AE7C-6F2DB9FF3546}"/>
                </a:ext>
              </a:extLst>
            </p:cNvPr>
            <p:cNvSpPr/>
            <p:nvPr/>
          </p:nvSpPr>
          <p:spPr>
            <a:xfrm rot="13500000">
              <a:off x="6556793" y="2563140"/>
              <a:ext cx="122960" cy="122960"/>
            </a:xfrm>
            <a:prstGeom prst="rtTriangle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47CB8213-78D1-472C-AEE6-8FE01A5E7E71}"/>
                </a:ext>
              </a:extLst>
            </p:cNvPr>
            <p:cNvSpPr/>
            <p:nvPr/>
          </p:nvSpPr>
          <p:spPr>
            <a:xfrm rot="13500000">
              <a:off x="3209232" y="5010488"/>
              <a:ext cx="122960" cy="122960"/>
            </a:xfrm>
            <a:prstGeom prst="rtTriangle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6F7F30F8-689E-49D9-9639-94B7F0A52274}"/>
                </a:ext>
              </a:extLst>
            </p:cNvPr>
            <p:cNvSpPr/>
            <p:nvPr/>
          </p:nvSpPr>
          <p:spPr>
            <a:xfrm rot="13500000">
              <a:off x="6556794" y="5010488"/>
              <a:ext cx="122960" cy="122960"/>
            </a:xfrm>
            <a:prstGeom prst="rtTriangle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473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19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333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IDEATE / DEVELOP </a:t>
            </a:r>
            <a:r>
              <a:rPr lang="ko-KR" altLang="en-US" sz="12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▶ </a:t>
            </a:r>
            <a:r>
              <a:rPr lang="en-US" altLang="ko-KR" sz="12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BENCHMARKING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C0925-EDEB-4A89-96A1-8000284EC33F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Benchmarking 1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18CBD-6B7D-471D-8043-A2F5586288F9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804BBB-52A9-4DC4-B984-17A246CE49BE}"/>
              </a:ext>
            </a:extLst>
          </p:cNvPr>
          <p:cNvSpPr txBox="1"/>
          <p:nvPr/>
        </p:nvSpPr>
        <p:spPr>
          <a:xfrm>
            <a:off x="496032" y="1707744"/>
            <a:ext cx="9409968" cy="5150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1. Service Title / APP Title </a:t>
            </a:r>
          </a:p>
          <a:p>
            <a:pPr>
              <a:lnSpc>
                <a:spcPts val="1800"/>
              </a:lnSpc>
            </a:pPr>
            <a:r>
              <a:rPr lang="en-US" altLang="ko-KR" sz="1100" b="1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- TOSS</a:t>
            </a:r>
          </a:p>
          <a:p>
            <a:pPr>
              <a:lnSpc>
                <a:spcPts val="1800"/>
              </a:lnSpc>
            </a:pPr>
            <a:endParaRPr lang="en-US" altLang="ko-KR" sz="1100" b="1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228600" indent="-228600">
              <a:lnSpc>
                <a:spcPts val="1800"/>
              </a:lnSpc>
              <a:buAutoNum type="arabicPeriod" startAt="2"/>
            </a:pP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Service  Analysis </a:t>
            </a:r>
          </a:p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- 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사용자의 금융 내역과 여러 계좌들을 통합적으로 조회하고 관리하는 앱 서비스 </a:t>
            </a:r>
          </a:p>
          <a:p>
            <a:pPr>
              <a:lnSpc>
                <a:spcPts val="1800"/>
              </a:lnSpc>
            </a:pPr>
            <a:endParaRPr lang="en-US" altLang="ko-KR" sz="1100" b="1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3. Service Application </a:t>
            </a:r>
          </a:p>
          <a:p>
            <a:pPr marL="628650" lvl="1" indent="-171450">
              <a:lnSpc>
                <a:spcPts val="1800"/>
              </a:lnSpc>
              <a:buFontTx/>
              <a:buChar char="-"/>
            </a:pP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사용자가 </a:t>
            </a: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“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이미</a:t>
            </a: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“ 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보유한 계좌를 연결하여 소비와 수입 관리에 도움을 주는 토스의 금융 서비스는 현재도 호평 중</a:t>
            </a: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</a:p>
          <a:p>
            <a:pPr marL="628650" lvl="1" indent="-171450">
              <a:lnSpc>
                <a:spcPts val="1800"/>
              </a:lnSpc>
              <a:buFontTx/>
              <a:buChar char="-"/>
            </a:pP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토스가 구축한 경제적 필요성이라는 이미지에 편승하여</a:t>
            </a: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거기에 아직 가입하지 않은 금융 상품이나 정책에 대한 </a:t>
            </a:r>
            <a:endParaRPr lang="en-US" altLang="ko-KR" sz="11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lvl="1">
              <a:lnSpc>
                <a:spcPts val="1800"/>
              </a:lnSpc>
            </a:pP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사용자의 적극적인 참여를 장려하며 같은 기존의 서비스와 상호 보완적인 시장을 개척할 수 있을 것</a:t>
            </a: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ts val="1800"/>
              </a:lnSpc>
            </a:pPr>
            <a:endParaRPr lang="en-US" altLang="ko-KR" sz="11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4. Service Difference </a:t>
            </a:r>
          </a:p>
          <a:p>
            <a:pPr marL="628650" lvl="1" indent="-171450">
              <a:lnSpc>
                <a:spcPts val="1800"/>
              </a:lnSpc>
              <a:buFontTx/>
              <a:buChar char="-"/>
            </a:pP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토스에는 신규 가입에 대한 정보 제공이 카드발급이나 대출 등에 한정되어 있고</a:t>
            </a: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기존에 가입된 상품들을 조회하고 관리하는 기능 위주</a:t>
            </a:r>
            <a:endParaRPr lang="en-US" altLang="ko-KR" sz="11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800"/>
              </a:lnSpc>
              <a:buFont typeface="Wingdings" panose="05000000000000000000" pitchFamily="2" charset="2"/>
              <a:buChar char="Ø"/>
            </a:pPr>
            <a:r>
              <a:rPr lang="en-US" altLang="ko-KR" sz="1100" b="1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는 전반적인 은행 상품들을 모두 아카이브하고 가입절차까지 적극적으로 도움 주는 것을 목표로 기능 제공</a:t>
            </a:r>
            <a:endParaRPr lang="en-US" altLang="ko-KR" sz="11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lvl="1">
              <a:lnSpc>
                <a:spcPts val="1800"/>
              </a:lnSpc>
            </a:pPr>
            <a:endParaRPr lang="en-US" altLang="ko-KR" sz="11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800"/>
              </a:lnSpc>
              <a:buFontTx/>
              <a:buChar char="-"/>
            </a:pP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소비 성향에 따라 적합한 카드혜택을 추천하는 기능은 있지만</a:t>
            </a: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추가 정보를 찾으려면 별로도 인터넷 검색이나 해당 은행에 문의가 필요함</a:t>
            </a:r>
            <a:endParaRPr lang="en-US" altLang="ko-KR" sz="11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800"/>
              </a:lnSpc>
              <a:buFont typeface="Wingdings" panose="05000000000000000000" pitchFamily="2" charset="2"/>
              <a:buChar char="Ø"/>
            </a:pPr>
            <a:r>
              <a:rPr lang="en-US" altLang="ko-KR" sz="1100" b="1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는 각 상품들을 면밀히 비교해주고</a:t>
            </a: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다른 사람과 해당 상품들에 대한 생각을 나누거나 바로바로 문의할 수 있는 채널 제공</a:t>
            </a:r>
            <a:endParaRPr lang="en-US" altLang="ko-KR" sz="11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800"/>
              </a:lnSpc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lvl="1">
              <a:lnSpc>
                <a:spcPts val="1800"/>
              </a:lnSpc>
            </a:pP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토스의 금융 관련 신규 정보 알림은  다수의 사람들에게 동시다발적으로 보내지므로 광고성 알림처럼 느껴지는 경향이 있음</a:t>
            </a:r>
          </a:p>
          <a:p>
            <a:pPr marL="628650" lvl="1" indent="-171450">
              <a:lnSpc>
                <a:spcPts val="1800"/>
              </a:lnSpc>
              <a:buFont typeface="Wingdings" panose="05000000000000000000" pitchFamily="2" charset="2"/>
              <a:buChar char="Ø"/>
            </a:pPr>
            <a:r>
              <a:rPr lang="en-US" altLang="ko-KR" sz="1100" b="1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는 사용자 정보 기반성을 강화하고</a:t>
            </a:r>
            <a:r>
              <a:rPr lang="en-US" altLang="ko-KR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1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사용자가 직접 원하는 정보를 제공한다는 점에서 광고보다 구독알림의 정체성을 가져감</a:t>
            </a:r>
            <a:endParaRPr lang="en-US" altLang="ko-KR" sz="11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800"/>
              </a:lnSpc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947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20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333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IDEATE / DEVELOP </a:t>
            </a:r>
            <a:r>
              <a:rPr lang="ko-KR" altLang="en-US" sz="12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▶ </a:t>
            </a:r>
            <a:r>
              <a:rPr lang="en-US" altLang="ko-KR" sz="12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BENCHMARKING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C0925-EDEB-4A89-96A1-8000284EC33F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Benchmarking 2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18CBD-6B7D-471D-8043-A2F5586288F9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804BBB-52A9-4DC4-B984-17A246CE49BE}"/>
              </a:ext>
            </a:extLst>
          </p:cNvPr>
          <p:cNvSpPr txBox="1"/>
          <p:nvPr/>
        </p:nvSpPr>
        <p:spPr>
          <a:xfrm>
            <a:off x="496032" y="1707744"/>
            <a:ext cx="9409968" cy="5355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1. Service Title / APP Title </a:t>
            </a:r>
          </a:p>
          <a:p>
            <a:pPr>
              <a:lnSpc>
                <a:spcPts val="1800"/>
              </a:lnSpc>
            </a:pPr>
            <a:r>
              <a:rPr lang="en-US" altLang="ko-KR" sz="1100" b="1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- </a:t>
            </a:r>
            <a:r>
              <a:rPr lang="ko-KR" altLang="en-US" sz="1100" b="1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경기알림톡</a:t>
            </a:r>
            <a:endParaRPr lang="en-US" altLang="ko-KR" sz="1100" b="1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100" b="1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228600" indent="-228600">
              <a:lnSpc>
                <a:spcPts val="1800"/>
              </a:lnSpc>
              <a:buAutoNum type="arabicPeriod" startAt="2"/>
            </a:pPr>
            <a:r>
              <a:rPr lang="en-US" altLang="ko-KR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Service  Analysis </a:t>
            </a:r>
          </a:p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- </a:t>
            </a: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경기도의 모든 복지 정책을 한눈에 확인할 수 있고 매일 본인에게 맞는 복지 추천과 신청 지원까지 도와줌</a:t>
            </a:r>
          </a:p>
          <a:p>
            <a:pPr>
              <a:lnSpc>
                <a:spcPts val="1800"/>
              </a:lnSpc>
            </a:pPr>
            <a:endParaRPr lang="en-US" altLang="ko-KR" sz="1100" b="1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3. Service Application </a:t>
            </a:r>
          </a:p>
          <a:p>
            <a:pPr marL="628650" lvl="1" indent="-171450">
              <a:lnSpc>
                <a:spcPts val="1800"/>
              </a:lnSpc>
              <a:buFontTx/>
              <a:buChar char="-"/>
            </a:pP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맞춤 복지 서비스</a:t>
            </a:r>
            <a:r>
              <a:rPr lang="en-US" altLang="ko-KR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본인에게 맞는 복지 정책이 몇 개인지 알려주고 맞춤완성도 서비스로 </a:t>
            </a: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lvl="1">
              <a:lnSpc>
                <a:spcPts val="1800"/>
              </a:lnSpc>
            </a:pP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본인이 원하는 정도의 맞춤 복지를 추천 받을 수 있음</a:t>
            </a:r>
            <a:r>
              <a:rPr lang="en-US" altLang="ko-KR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매일 나만의 복지 정보도 알려줌</a:t>
            </a: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800"/>
              </a:lnSpc>
              <a:buFontTx/>
              <a:buChar char="-"/>
            </a:pP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가족 복지 추천 </a:t>
            </a:r>
            <a:r>
              <a:rPr lang="en-US" altLang="ko-KR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가족의 정보와 조건을 입력하면 가족이 받을 수 있는 복지정보를 확인할 수 있음</a:t>
            </a: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800"/>
              </a:lnSpc>
              <a:buFontTx/>
              <a:buChar char="-"/>
            </a:pP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마이데이터</a:t>
            </a:r>
            <a:r>
              <a:rPr lang="en-US" altLang="ko-KR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공인인증서를 통해 필요한 서류 발급받을 수 있음</a:t>
            </a: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4. Service Difference </a:t>
            </a:r>
          </a:p>
          <a:p>
            <a:pPr marL="628650" lvl="1" indent="-171450">
              <a:lnSpc>
                <a:spcPts val="1600"/>
              </a:lnSpc>
              <a:buFontTx/>
              <a:buChar char="-"/>
            </a:pP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경기알림톡은 경기도민에 관한 복지정책으로 한정적임</a:t>
            </a: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en-US" altLang="ko-KR" sz="1100" b="1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는 지역에 상관없이 모든 사용자가 사용할 수 있음</a:t>
            </a: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600"/>
              </a:lnSpc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600"/>
              </a:lnSpc>
              <a:buFontTx/>
              <a:buChar char="-"/>
            </a:pP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추가적으로 문의하고 싶은게 있는 경우</a:t>
            </a:r>
            <a:r>
              <a:rPr lang="en-US" altLang="ko-KR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 정책에 대한 상담을 받는 기능이 없음</a:t>
            </a: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en-US" altLang="ko-KR" sz="1100" b="1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에서는 상담원과 자유롭게 상담할 수 있음</a:t>
            </a: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600"/>
              </a:lnSpc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600"/>
              </a:lnSpc>
              <a:buFontTx/>
              <a:buChar char="-"/>
            </a:pP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사업 개요와 설명에 대한 가독성이 떨어지고 어려운 용어가 사용되어 있어 이해하기 어려움 </a:t>
            </a: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en-US" altLang="ko-KR" sz="1100" b="1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ko-KR" altLang="en-US" sz="1100" dirty="0">
                <a:solidFill>
                  <a:srgbClr val="00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에서는 어려운 용어에 대한 설명과 정리된 사업 개요를 보여줌</a:t>
            </a: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600"/>
              </a:lnSpc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ts val="1600"/>
              </a:lnSpc>
              <a:buFontTx/>
              <a:buChar char="-"/>
            </a:pPr>
            <a:endParaRPr lang="en-US" altLang="ko-KR" sz="1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010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21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3888" y="2440359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60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IDEATE / DEVELOP </a:t>
            </a:r>
            <a:r>
              <a:rPr lang="ko-KR" altLang="en-US" sz="12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▶ </a:t>
            </a:r>
            <a:r>
              <a:rPr lang="en-US" altLang="ko-KR" sz="1200" spc="1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FINDING 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82DB0-CFE9-45A7-8BD0-44E179BD5B12}"/>
              </a:ext>
            </a:extLst>
          </p:cNvPr>
          <p:cNvSpPr txBox="1"/>
          <p:nvPr/>
        </p:nvSpPr>
        <p:spPr>
          <a:xfrm>
            <a:off x="758443" y="1825608"/>
            <a:ext cx="406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1.</a:t>
            </a:r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37AB2-2CD4-41A1-A0D3-E93321C7B3D2}"/>
              </a:ext>
            </a:extLst>
          </p:cNvPr>
          <p:cNvSpPr txBox="1"/>
          <p:nvPr/>
        </p:nvSpPr>
        <p:spPr>
          <a:xfrm>
            <a:off x="758444" y="2976198"/>
            <a:ext cx="406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2.</a:t>
            </a:r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Keywords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814BC-E940-4638-8C5B-90013BF00ABC}"/>
              </a:ext>
            </a:extLst>
          </p:cNvPr>
          <p:cNvSpPr txBox="1"/>
          <p:nvPr/>
        </p:nvSpPr>
        <p:spPr>
          <a:xfrm>
            <a:off x="979635" y="2045535"/>
            <a:ext cx="772266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그토록 찾아 헤매던 내게 딱 맞는 금융상품과 복지정책에 대한 정보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이제는 쉽고 간편하게 받아보세요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나이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성별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직업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주소지 등의 </a:t>
            </a:r>
            <a:r>
              <a:rPr lang="ko-KR" altLang="en-US" sz="12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사용자 정보를 기반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으로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내게 </a:t>
            </a:r>
            <a:r>
              <a:rPr lang="ko-KR" altLang="en-US" sz="12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적합한 정보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들을 모아서 알려주는 </a:t>
            </a:r>
            <a:r>
              <a:rPr lang="en-US" altLang="ko-KR" sz="12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Finder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만      </a:t>
            </a:r>
            <a:endParaRPr lang="en-US" altLang="ko-KR" sz="1200" dirty="0">
              <a:solidFill>
                <a:srgbClr val="7F7F7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있으면 돼요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solidFill>
                <a:srgbClr val="7F7F7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B4E32-E365-4C46-B496-6321203D896F}"/>
              </a:ext>
            </a:extLst>
          </p:cNvPr>
          <p:cNvSpPr txBox="1"/>
          <p:nvPr/>
        </p:nvSpPr>
        <p:spPr>
          <a:xfrm>
            <a:off x="979635" y="3216272"/>
            <a:ext cx="772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</a:t>
            </a:r>
            <a:r>
              <a:rPr lang="en-US" altLang="ko-KR" sz="12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#</a:t>
            </a:r>
            <a:r>
              <a:rPr lang="ko-KR" altLang="en-US" sz="12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일대일 맞춤    </a:t>
            </a:r>
            <a:r>
              <a:rPr lang="en-US" altLang="ko-KR" sz="12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#</a:t>
            </a:r>
            <a:r>
              <a:rPr lang="ko-KR" altLang="en-US" sz="12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금융상품    </a:t>
            </a:r>
            <a:r>
              <a:rPr lang="en-US" altLang="ko-KR" sz="12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#</a:t>
            </a:r>
            <a:r>
              <a:rPr lang="ko-KR" altLang="en-US" sz="12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복지정책    </a:t>
            </a:r>
            <a:r>
              <a:rPr lang="en-US" altLang="ko-KR" sz="12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#</a:t>
            </a:r>
            <a:r>
              <a:rPr lang="ko-KR" altLang="en-US" sz="1200" dirty="0">
                <a:solidFill>
                  <a:srgbClr val="3182F7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큐레이션</a:t>
            </a:r>
            <a:endParaRPr lang="en-US" altLang="ko-KR" sz="1200" dirty="0">
              <a:solidFill>
                <a:srgbClr val="3182F7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08F45-E806-41E7-AFC8-E2F754DB195B}"/>
              </a:ext>
            </a:extLst>
          </p:cNvPr>
          <p:cNvSpPr txBox="1"/>
          <p:nvPr/>
        </p:nvSpPr>
        <p:spPr>
          <a:xfrm>
            <a:off x="758444" y="4456625"/>
            <a:ext cx="406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4.</a:t>
            </a:r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Service Goal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9B4D06-CF2E-43E1-AA06-68F51BF5579F}"/>
              </a:ext>
            </a:extLst>
          </p:cNvPr>
          <p:cNvSpPr txBox="1"/>
          <p:nvPr/>
        </p:nvSpPr>
        <p:spPr>
          <a:xfrm>
            <a:off x="1049267" y="4742419"/>
            <a:ext cx="772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WHAT :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사용자가 입력한 정보를 기반으로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각자에게 적합한 금융 상품과 복지정책을 취합하여 선별함</a:t>
            </a:r>
            <a:endParaRPr lang="en-US" altLang="ko-KR" sz="1200" dirty="0">
              <a:solidFill>
                <a:srgbClr val="7F7F7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08814-6C83-41ED-8646-0A3957C22C53}"/>
              </a:ext>
            </a:extLst>
          </p:cNvPr>
          <p:cNvSpPr txBox="1"/>
          <p:nvPr/>
        </p:nvSpPr>
        <p:spPr>
          <a:xfrm>
            <a:off x="1049266" y="5331795"/>
            <a:ext cx="877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WHY :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내 경제상황에 맞는 금융상품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내가 수혜 받을 수 있는 복지정책을 직접 찾는 것도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고르는 것도 어려움을 겪어서</a:t>
            </a:r>
            <a:endParaRPr lang="en-US" altLang="ko-KR" sz="1200" dirty="0">
              <a:solidFill>
                <a:srgbClr val="7F7F7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13D110-156E-4FFC-8015-F1F116FAED72}"/>
              </a:ext>
            </a:extLst>
          </p:cNvPr>
          <p:cNvSpPr txBox="1"/>
          <p:nvPr/>
        </p:nvSpPr>
        <p:spPr>
          <a:xfrm>
            <a:off x="1049267" y="5037107"/>
            <a:ext cx="772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WHO :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경제적으로 자립하여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자신에게 필요한 정책과 적합한 금융상품을 찾는 청년 </a:t>
            </a:r>
            <a:endParaRPr lang="en-US" altLang="ko-KR" sz="1200" dirty="0">
              <a:solidFill>
                <a:srgbClr val="7F7F7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DE06B2-6C2A-4F6D-8606-4098E837E83B}"/>
              </a:ext>
            </a:extLst>
          </p:cNvPr>
          <p:cNvSpPr txBox="1"/>
          <p:nvPr/>
        </p:nvSpPr>
        <p:spPr>
          <a:xfrm>
            <a:off x="1049266" y="5626482"/>
            <a:ext cx="855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HOW :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사용자의 정보를 기반으로 조건에 부합하는 각 은행의 금융 상품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정부의 복지정책 등을 사용자에게 제공하고</a:t>
            </a:r>
            <a:endParaRPr lang="en-US" altLang="ko-KR" sz="1200" dirty="0">
              <a:solidFill>
                <a:srgbClr val="7F7F7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            사용자가  필요한 선택을 결정할 수 있도록 여러 도움을 줌</a:t>
            </a:r>
            <a:endParaRPr lang="en-US" altLang="ko-KR" sz="1200" dirty="0">
              <a:solidFill>
                <a:srgbClr val="7F7F7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CC6F0-BB70-405C-A17B-534F74247716}"/>
              </a:ext>
            </a:extLst>
          </p:cNvPr>
          <p:cNvSpPr txBox="1"/>
          <p:nvPr/>
        </p:nvSpPr>
        <p:spPr>
          <a:xfrm>
            <a:off x="758443" y="3642768"/>
            <a:ext cx="406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3.</a:t>
            </a:r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Service Strategy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A5E3D4-62FF-4DFE-9029-E61D376E99FF}"/>
              </a:ext>
            </a:extLst>
          </p:cNvPr>
          <p:cNvSpPr txBox="1"/>
          <p:nvPr/>
        </p:nvSpPr>
        <p:spPr>
          <a:xfrm>
            <a:off x="979635" y="3897340"/>
            <a:ext cx="772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자신에게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>
                <a:solidFill>
                  <a:srgbClr val="0264F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적합한 금융상품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과</a:t>
            </a:r>
            <a:r>
              <a:rPr lang="ko-KR" altLang="en-US" sz="1200" dirty="0">
                <a:solidFill>
                  <a:srgbClr val="0264F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복지정책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을 </a:t>
            </a:r>
            <a:r>
              <a:rPr lang="ko-KR" altLang="en-US" sz="1200" dirty="0">
                <a:solidFill>
                  <a:srgbClr val="0264F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취합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하여 알려주고</a:t>
            </a:r>
            <a:r>
              <a:rPr lang="en-US" altLang="ko-KR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0264F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추천</a:t>
            </a:r>
            <a:r>
              <a:rPr lang="ko-KR" altLang="en-US" sz="12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해주는 큐레이션 서비스</a:t>
            </a:r>
            <a:endParaRPr lang="en-US" altLang="ko-KR" sz="1200" dirty="0">
              <a:solidFill>
                <a:srgbClr val="7F7F7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72170-0F5F-48CC-A9D6-654A83B762F9}"/>
              </a:ext>
            </a:extLst>
          </p:cNvPr>
          <p:cNvSpPr txBox="1"/>
          <p:nvPr/>
        </p:nvSpPr>
        <p:spPr>
          <a:xfrm>
            <a:off x="709112" y="1147634"/>
            <a:ext cx="261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7D8E5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  <a:cs typeface="Pretendard SemiBold" panose="02000703000000020004" pitchFamily="2" charset="-127"/>
              </a:rPr>
              <a:t>FINDER</a:t>
            </a:r>
            <a:endParaRPr lang="ko-KR" altLang="en-US" sz="2000" spc="-150" dirty="0">
              <a:solidFill>
                <a:srgbClr val="27D8E5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5DE46C-716B-4955-A27C-A89F36BFAFB8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7D8E5"/>
          </a:solidFill>
          <a:ln>
            <a:solidFill>
              <a:srgbClr val="27D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6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2DA508-DEA3-4AB6-9577-0C5B150C8842}"/>
              </a:ext>
            </a:extLst>
          </p:cNvPr>
          <p:cNvSpPr/>
          <p:nvPr/>
        </p:nvSpPr>
        <p:spPr>
          <a:xfrm>
            <a:off x="366533" y="1652184"/>
            <a:ext cx="4823776" cy="1280989"/>
          </a:xfrm>
          <a:prstGeom prst="rect">
            <a:avLst/>
          </a:prstGeom>
          <a:solidFill>
            <a:srgbClr val="3182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E6D95-D67C-41D5-87A0-8AD7D9B1B3E2}"/>
              </a:ext>
            </a:extLst>
          </p:cNvPr>
          <p:cNvSpPr txBox="1"/>
          <p:nvPr/>
        </p:nvSpPr>
        <p:spPr>
          <a:xfrm>
            <a:off x="98862" y="1593412"/>
            <a:ext cx="5155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algn="ctr">
              <a:tabLst>
                <a:tab pos="2867025" algn="l"/>
              </a:tabLst>
            </a:pPr>
            <a:r>
              <a:rPr lang="en-US" altLang="ko-KR" sz="9600" b="1" spc="8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Finder</a:t>
            </a:r>
            <a:r>
              <a:rPr lang="en-US" altLang="ko-KR" sz="9600" b="1" spc="12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DF4D7-9568-48BA-8830-7922E5A429B7}"/>
              </a:ext>
            </a:extLst>
          </p:cNvPr>
          <p:cNvSpPr/>
          <p:nvPr/>
        </p:nvSpPr>
        <p:spPr>
          <a:xfrm>
            <a:off x="5515768" y="4805716"/>
            <a:ext cx="3622170" cy="465944"/>
          </a:xfrm>
          <a:prstGeom prst="ellipse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DC4AB8-F00A-4EDB-A3A7-20F4427A7BF2}"/>
              </a:ext>
            </a:extLst>
          </p:cNvPr>
          <p:cNvSpPr/>
          <p:nvPr/>
        </p:nvSpPr>
        <p:spPr>
          <a:xfrm>
            <a:off x="0" y="0"/>
            <a:ext cx="9906000" cy="400110"/>
          </a:xfrm>
          <a:prstGeom prst="rect">
            <a:avLst/>
          </a:prstGeom>
          <a:solidFill>
            <a:srgbClr val="318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15B18A-DF12-47E3-BB03-22B89AD520A6}"/>
              </a:ext>
            </a:extLst>
          </p:cNvPr>
          <p:cNvSpPr/>
          <p:nvPr/>
        </p:nvSpPr>
        <p:spPr>
          <a:xfrm>
            <a:off x="0" y="6457890"/>
            <a:ext cx="9906000" cy="400110"/>
          </a:xfrm>
          <a:prstGeom prst="rect">
            <a:avLst/>
          </a:prstGeom>
          <a:solidFill>
            <a:srgbClr val="318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27F921-E3AD-4766-868B-9F83A2055EAC}"/>
              </a:ext>
            </a:extLst>
          </p:cNvPr>
          <p:cNvSpPr txBox="1"/>
          <p:nvPr/>
        </p:nvSpPr>
        <p:spPr>
          <a:xfrm>
            <a:off x="366533" y="4468925"/>
            <a:ext cx="4712582" cy="67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200" dirty="0">
                <a:solidFill>
                  <a:srgbClr val="343D4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내게 딱 맞는</a:t>
            </a:r>
            <a:r>
              <a:rPr lang="ko-KR" altLang="en-US" sz="1200" dirty="0">
                <a:solidFill>
                  <a:srgbClr val="0264F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금융상품</a:t>
            </a:r>
            <a:r>
              <a:rPr lang="ko-KR" altLang="en-US" sz="1200" dirty="0">
                <a:solidFill>
                  <a:srgbClr val="343D4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r>
              <a:rPr lang="ko-KR" altLang="en-US" sz="1200" dirty="0">
                <a:solidFill>
                  <a:srgbClr val="0264F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복지정책</a:t>
            </a:r>
            <a:r>
              <a:rPr lang="ko-KR" altLang="en-US" sz="1200" dirty="0">
                <a:solidFill>
                  <a:srgbClr val="343D4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정보를 찾아주는 서비스</a:t>
            </a:r>
            <a:r>
              <a:rPr lang="en-US" altLang="ko-KR" sz="1200" dirty="0">
                <a:solidFill>
                  <a:srgbClr val="343D4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>
              <a:lnSpc>
                <a:spcPts val="2400"/>
              </a:lnSpc>
            </a:pPr>
            <a:r>
              <a:rPr lang="ko-KR" altLang="en-US" sz="1200" dirty="0">
                <a:solidFill>
                  <a:srgbClr val="343D4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저희는 </a:t>
            </a:r>
            <a:r>
              <a:rPr lang="en-US" altLang="ko-KR" sz="1200" dirty="0">
                <a:solidFill>
                  <a:srgbClr val="343D4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sz="1200" b="1" dirty="0">
                <a:solidFill>
                  <a:srgbClr val="3182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Finder</a:t>
            </a:r>
            <a:r>
              <a:rPr lang="en-US" altLang="ko-KR" sz="1200" dirty="0">
                <a:solidFill>
                  <a:srgbClr val="343D4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z="1200" dirty="0">
                <a:solidFill>
                  <a:srgbClr val="343D4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</a:t>
            </a:r>
            <a:r>
              <a:rPr lang="en-US" altLang="ko-KR" sz="1200" dirty="0">
                <a:solidFill>
                  <a:srgbClr val="343D4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087CAA-1DC6-4C28-B609-06241774D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68" y="1390343"/>
            <a:ext cx="3622170" cy="3622168"/>
          </a:xfrm>
          <a:prstGeom prst="roundRect">
            <a:avLst>
              <a:gd name="adj" fmla="val 25380"/>
            </a:avLst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9EDB80-8E04-483E-9692-9CFA8077AB1E}"/>
              </a:ext>
            </a:extLst>
          </p:cNvPr>
          <p:cNvSpPr txBox="1"/>
          <p:nvPr/>
        </p:nvSpPr>
        <p:spPr>
          <a:xfrm>
            <a:off x="-264457" y="1268995"/>
            <a:ext cx="6085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3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“</a:t>
            </a:r>
            <a:r>
              <a:rPr lang="ko-KR" altLang="en-US" sz="1600" spc="300" dirty="0" err="1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어우</a:t>
            </a:r>
            <a:r>
              <a:rPr lang="ko-KR" altLang="en-US" sz="1600" spc="3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복잡해</a:t>
            </a:r>
            <a:r>
              <a:rPr lang="en-US" altLang="ko-KR" sz="1600" spc="3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… </a:t>
            </a:r>
            <a:r>
              <a:rPr lang="ko-KR" altLang="en-US" sz="1600" spc="3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이게 다 무슨 말이야</a:t>
            </a:r>
            <a:r>
              <a:rPr lang="en-US" altLang="ko-KR" sz="1600" spc="3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A9F16-DFE3-4358-89C2-222FF5191C24}"/>
              </a:ext>
            </a:extLst>
          </p:cNvPr>
          <p:cNvSpPr txBox="1"/>
          <p:nvPr/>
        </p:nvSpPr>
        <p:spPr>
          <a:xfrm>
            <a:off x="74348" y="3010435"/>
            <a:ext cx="5390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2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“</a:t>
            </a:r>
            <a:r>
              <a:rPr lang="ko-KR" altLang="en-US" sz="2400" spc="2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고민은 이제 그만</a:t>
            </a:r>
            <a:r>
              <a:rPr lang="en-US" altLang="ko-KR" sz="2400" spc="2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! </a:t>
            </a:r>
          </a:p>
          <a:p>
            <a:pPr algn="ctr"/>
            <a:r>
              <a:rPr lang="ko-KR" altLang="en-US" sz="3200" spc="2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400" spc="2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저희가 대신 찾아서</a:t>
            </a:r>
            <a:r>
              <a:rPr lang="en-US" altLang="ko-KR" sz="2400" spc="2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400" spc="200" dirty="0" err="1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알려드릴게요</a:t>
            </a:r>
            <a:r>
              <a:rPr lang="en-US" altLang="ko-KR" sz="2400" spc="200" dirty="0">
                <a:solidFill>
                  <a:srgbClr val="343D4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20106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23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055A6-BC0A-49E4-97A4-EE2DD4408B83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 Concept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CE43-A625-42AC-A2D1-B8D5A6FE476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AC456-9A2F-487E-916A-D8312FC110DC}"/>
              </a:ext>
            </a:extLst>
          </p:cNvPr>
          <p:cNvSpPr txBox="1"/>
          <p:nvPr/>
        </p:nvSpPr>
        <p:spPr>
          <a:xfrm>
            <a:off x="676044" y="402636"/>
            <a:ext cx="4490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</a:t>
            </a: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| </a:t>
            </a:r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Visual Research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▶ FINDING SOLUTION </a:t>
            </a:r>
            <a:endParaRPr lang="ko-KR" altLang="en-US" sz="1000" dirty="0">
              <a:solidFill>
                <a:prstClr val="white">
                  <a:lumMod val="50000"/>
                </a:prst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grpSp>
        <p:nvGrpSpPr>
          <p:cNvPr id="114" name="그룹 98">
            <a:extLst>
              <a:ext uri="{FF2B5EF4-FFF2-40B4-BE49-F238E27FC236}">
                <a16:creationId xmlns:a16="http://schemas.microsoft.com/office/drawing/2014/main" id="{DDC6B0E4-A5D8-4065-8C05-5DD8781F56FC}"/>
              </a:ext>
            </a:extLst>
          </p:cNvPr>
          <p:cNvGrpSpPr/>
          <p:nvPr/>
        </p:nvGrpSpPr>
        <p:grpSpPr>
          <a:xfrm>
            <a:off x="4637162" y="1522444"/>
            <a:ext cx="5116020" cy="5090346"/>
            <a:chOff x="4980147" y="1703432"/>
            <a:chExt cx="5695145" cy="5666566"/>
          </a:xfrm>
        </p:grpSpPr>
        <p:sp>
          <p:nvSpPr>
            <p:cNvPr id="115" name="직사각형 27">
              <a:extLst>
                <a:ext uri="{FF2B5EF4-FFF2-40B4-BE49-F238E27FC236}">
                  <a16:creationId xmlns:a16="http://schemas.microsoft.com/office/drawing/2014/main" id="{A65E9C0C-AD42-426A-8323-F843C4A7C477}"/>
                </a:ext>
              </a:extLst>
            </p:cNvPr>
            <p:cNvSpPr/>
            <p:nvPr/>
          </p:nvSpPr>
          <p:spPr>
            <a:xfrm>
              <a:off x="5775558" y="2373581"/>
              <a:ext cx="4325539" cy="4320000"/>
            </a:xfrm>
            <a:prstGeom prst="rect">
              <a:avLst/>
            </a:prstGeom>
            <a:noFill/>
            <a:ln w="6350" cmpd="sng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직선 연결선 31">
              <a:extLst>
                <a:ext uri="{FF2B5EF4-FFF2-40B4-BE49-F238E27FC236}">
                  <a16:creationId xmlns:a16="http://schemas.microsoft.com/office/drawing/2014/main" id="{0EA44AD5-98E1-43FB-9A7A-F8DCCFB6EFE3}"/>
                </a:ext>
              </a:extLst>
            </p:cNvPr>
            <p:cNvCxnSpPr/>
            <p:nvPr/>
          </p:nvCxnSpPr>
          <p:spPr>
            <a:xfrm>
              <a:off x="5776782" y="5976197"/>
              <a:ext cx="432431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30">
              <a:extLst>
                <a:ext uri="{FF2B5EF4-FFF2-40B4-BE49-F238E27FC236}">
                  <a16:creationId xmlns:a16="http://schemas.microsoft.com/office/drawing/2014/main" id="{7B055DFC-105A-4C3C-B24C-88ED26A6182A}"/>
                </a:ext>
              </a:extLst>
            </p:cNvPr>
            <p:cNvCxnSpPr/>
            <p:nvPr/>
          </p:nvCxnSpPr>
          <p:spPr>
            <a:xfrm>
              <a:off x="5776782" y="5254889"/>
              <a:ext cx="432431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5">
              <a:extLst>
                <a:ext uri="{FF2B5EF4-FFF2-40B4-BE49-F238E27FC236}">
                  <a16:creationId xmlns:a16="http://schemas.microsoft.com/office/drawing/2014/main" id="{23FDF231-F351-433E-B9B8-2D8ECD88EED5}"/>
                </a:ext>
              </a:extLst>
            </p:cNvPr>
            <p:cNvSpPr/>
            <p:nvPr/>
          </p:nvSpPr>
          <p:spPr>
            <a:xfrm>
              <a:off x="7644443" y="7092999"/>
              <a:ext cx="6094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Heavy</a:t>
              </a:r>
              <a:endParaRPr lang="ko-KR" altLang="en-US" sz="1000" dirty="0"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19" name="직선 화살표 연결선 21">
              <a:extLst>
                <a:ext uri="{FF2B5EF4-FFF2-40B4-BE49-F238E27FC236}">
                  <a16:creationId xmlns:a16="http://schemas.microsoft.com/office/drawing/2014/main" id="{8C4B4B8C-42F9-4C8D-B11F-D4EBA904D66F}"/>
                </a:ext>
              </a:extLst>
            </p:cNvPr>
            <p:cNvCxnSpPr/>
            <p:nvPr/>
          </p:nvCxnSpPr>
          <p:spPr>
            <a:xfrm>
              <a:off x="5781098" y="4533581"/>
              <a:ext cx="4320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22">
              <a:extLst>
                <a:ext uri="{FF2B5EF4-FFF2-40B4-BE49-F238E27FC236}">
                  <a16:creationId xmlns:a16="http://schemas.microsoft.com/office/drawing/2014/main" id="{53F376B2-8D72-4317-ACE9-6AE129CA8657}"/>
                </a:ext>
              </a:extLst>
            </p:cNvPr>
            <p:cNvCxnSpPr/>
            <p:nvPr/>
          </p:nvCxnSpPr>
          <p:spPr>
            <a:xfrm flipV="1">
              <a:off x="7941098" y="2373581"/>
              <a:ext cx="0" cy="432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23">
              <a:extLst>
                <a:ext uri="{FF2B5EF4-FFF2-40B4-BE49-F238E27FC236}">
                  <a16:creationId xmlns:a16="http://schemas.microsoft.com/office/drawing/2014/main" id="{CC76315A-504E-4C3D-A2D5-B31DECA24AD5}"/>
                </a:ext>
              </a:extLst>
            </p:cNvPr>
            <p:cNvSpPr/>
            <p:nvPr/>
          </p:nvSpPr>
          <p:spPr>
            <a:xfrm>
              <a:off x="7704495" y="1980431"/>
              <a:ext cx="4732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Soft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2" name="직사각형 24">
              <a:extLst>
                <a:ext uri="{FF2B5EF4-FFF2-40B4-BE49-F238E27FC236}">
                  <a16:creationId xmlns:a16="http://schemas.microsoft.com/office/drawing/2014/main" id="{403D2042-81E1-4273-8E19-9F9F9F034AE5}"/>
                </a:ext>
              </a:extLst>
            </p:cNvPr>
            <p:cNvSpPr/>
            <p:nvPr/>
          </p:nvSpPr>
          <p:spPr>
            <a:xfrm>
              <a:off x="7676444" y="6816000"/>
              <a:ext cx="5293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Hard</a:t>
              </a:r>
              <a:endParaRPr lang="ko-KR" altLang="en-US" sz="10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3" name="직사각형 25">
              <a:extLst>
                <a:ext uri="{FF2B5EF4-FFF2-40B4-BE49-F238E27FC236}">
                  <a16:creationId xmlns:a16="http://schemas.microsoft.com/office/drawing/2014/main" id="{7BDD2E09-E2C1-41D7-839A-363FA37B3143}"/>
                </a:ext>
              </a:extLst>
            </p:cNvPr>
            <p:cNvSpPr/>
            <p:nvPr/>
          </p:nvSpPr>
          <p:spPr>
            <a:xfrm>
              <a:off x="10101097" y="4317317"/>
              <a:ext cx="574195" cy="33701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Static</a:t>
              </a:r>
            </a:p>
          </p:txBody>
        </p:sp>
        <p:sp>
          <p:nvSpPr>
            <p:cNvPr id="124" name="직사각형 26">
              <a:extLst>
                <a:ext uri="{FF2B5EF4-FFF2-40B4-BE49-F238E27FC236}">
                  <a16:creationId xmlns:a16="http://schemas.microsoft.com/office/drawing/2014/main" id="{1CD9C480-EFB5-489D-985D-741B951CE9C4}"/>
                </a:ext>
              </a:extLst>
            </p:cNvPr>
            <p:cNvSpPr/>
            <p:nvPr/>
          </p:nvSpPr>
          <p:spPr>
            <a:xfrm>
              <a:off x="4980147" y="4317317"/>
              <a:ext cx="795411" cy="33701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i="1" dirty="0">
                  <a:latin typeface="나눔고딕" pitchFamily="50" charset="-127"/>
                  <a:ea typeface="나눔고딕" pitchFamily="50" charset="-127"/>
                </a:rPr>
                <a:t>Dynamic</a:t>
              </a:r>
            </a:p>
          </p:txBody>
        </p:sp>
        <p:cxnSp>
          <p:nvCxnSpPr>
            <p:cNvPr id="125" name="직선 연결선 28">
              <a:extLst>
                <a:ext uri="{FF2B5EF4-FFF2-40B4-BE49-F238E27FC236}">
                  <a16:creationId xmlns:a16="http://schemas.microsoft.com/office/drawing/2014/main" id="{92EF9D3E-6DFD-4BC4-98FA-D8D1ADFC617A}"/>
                </a:ext>
              </a:extLst>
            </p:cNvPr>
            <p:cNvCxnSpPr/>
            <p:nvPr/>
          </p:nvCxnSpPr>
          <p:spPr>
            <a:xfrm>
              <a:off x="5776782" y="3090110"/>
              <a:ext cx="432431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29">
              <a:extLst>
                <a:ext uri="{FF2B5EF4-FFF2-40B4-BE49-F238E27FC236}">
                  <a16:creationId xmlns:a16="http://schemas.microsoft.com/office/drawing/2014/main" id="{1C611077-725D-4659-A3BE-07342DE5343F}"/>
                </a:ext>
              </a:extLst>
            </p:cNvPr>
            <p:cNvCxnSpPr/>
            <p:nvPr/>
          </p:nvCxnSpPr>
          <p:spPr>
            <a:xfrm>
              <a:off x="5776782" y="3811846"/>
              <a:ext cx="432431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32">
              <a:extLst>
                <a:ext uri="{FF2B5EF4-FFF2-40B4-BE49-F238E27FC236}">
                  <a16:creationId xmlns:a16="http://schemas.microsoft.com/office/drawing/2014/main" id="{C4283CFB-C76D-4828-8AB1-C9F1893340F4}"/>
                </a:ext>
              </a:extLst>
            </p:cNvPr>
            <p:cNvCxnSpPr/>
            <p:nvPr/>
          </p:nvCxnSpPr>
          <p:spPr>
            <a:xfrm>
              <a:off x="6500335" y="2373581"/>
              <a:ext cx="0" cy="432001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33">
              <a:extLst>
                <a:ext uri="{FF2B5EF4-FFF2-40B4-BE49-F238E27FC236}">
                  <a16:creationId xmlns:a16="http://schemas.microsoft.com/office/drawing/2014/main" id="{FEF02DC2-A30D-4980-B383-D7D2959C7839}"/>
                </a:ext>
              </a:extLst>
            </p:cNvPr>
            <p:cNvCxnSpPr/>
            <p:nvPr/>
          </p:nvCxnSpPr>
          <p:spPr>
            <a:xfrm>
              <a:off x="7220716" y="2373581"/>
              <a:ext cx="0" cy="432001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34">
              <a:extLst>
                <a:ext uri="{FF2B5EF4-FFF2-40B4-BE49-F238E27FC236}">
                  <a16:creationId xmlns:a16="http://schemas.microsoft.com/office/drawing/2014/main" id="{63B6786F-C54F-4B0F-85A0-16B27D881EF1}"/>
                </a:ext>
              </a:extLst>
            </p:cNvPr>
            <p:cNvCxnSpPr/>
            <p:nvPr/>
          </p:nvCxnSpPr>
          <p:spPr>
            <a:xfrm>
              <a:off x="8661098" y="2373581"/>
              <a:ext cx="0" cy="432001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35">
              <a:extLst>
                <a:ext uri="{FF2B5EF4-FFF2-40B4-BE49-F238E27FC236}">
                  <a16:creationId xmlns:a16="http://schemas.microsoft.com/office/drawing/2014/main" id="{357DF3C2-A00D-40D3-A58F-41654BCDBCA7}"/>
                </a:ext>
              </a:extLst>
            </p:cNvPr>
            <p:cNvCxnSpPr/>
            <p:nvPr/>
          </p:nvCxnSpPr>
          <p:spPr>
            <a:xfrm>
              <a:off x="9381098" y="2373581"/>
              <a:ext cx="0" cy="432001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38">
              <a:extLst>
                <a:ext uri="{FF2B5EF4-FFF2-40B4-BE49-F238E27FC236}">
                  <a16:creationId xmlns:a16="http://schemas.microsoft.com/office/drawing/2014/main" id="{B825794D-E3CA-464E-96A0-E3C786A3954E}"/>
                </a:ext>
              </a:extLst>
            </p:cNvPr>
            <p:cNvSpPr/>
            <p:nvPr/>
          </p:nvSpPr>
          <p:spPr>
            <a:xfrm>
              <a:off x="7676444" y="1703432"/>
              <a:ext cx="5806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Light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 </a:t>
              </a:r>
            </a:p>
          </p:txBody>
        </p:sp>
      </p:grpSp>
      <p:sp>
        <p:nvSpPr>
          <p:cNvPr id="132" name="타원 31">
            <a:extLst>
              <a:ext uri="{FF2B5EF4-FFF2-40B4-BE49-F238E27FC236}">
                <a16:creationId xmlns:a16="http://schemas.microsoft.com/office/drawing/2014/main" id="{A8324627-DACC-42E5-A472-0800B83B822F}"/>
              </a:ext>
            </a:extLst>
          </p:cNvPr>
          <p:cNvSpPr/>
          <p:nvPr/>
        </p:nvSpPr>
        <p:spPr>
          <a:xfrm>
            <a:off x="7588908" y="4099974"/>
            <a:ext cx="1019750" cy="1019750"/>
          </a:xfrm>
          <a:prstGeom prst="ellipse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 dirty="0">
              <a:solidFill>
                <a:schemeClr val="bg1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  <a:cs typeface="Times New Roman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2EDB70D-0C1D-4D76-8453-0594DC88493F}"/>
              </a:ext>
            </a:extLst>
          </p:cNvPr>
          <p:cNvSpPr txBox="1"/>
          <p:nvPr/>
        </p:nvSpPr>
        <p:spPr>
          <a:xfrm>
            <a:off x="2392363" y="3244334"/>
            <a:ext cx="5013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  <a:cs typeface="Times New Roman" pitchFamily="18" charset="0"/>
              </a:rPr>
              <a:t>Finder</a:t>
            </a:r>
            <a:endParaRPr lang="ko-KR" altLang="en-US" sz="1800" dirty="0">
              <a:solidFill>
                <a:schemeClr val="bg1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  <a:cs typeface="Times New Roman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BF4EEB7-EC95-4E1E-8418-5C3AD146E4A5}"/>
              </a:ext>
            </a:extLst>
          </p:cNvPr>
          <p:cNvSpPr txBox="1"/>
          <p:nvPr/>
        </p:nvSpPr>
        <p:spPr>
          <a:xfrm>
            <a:off x="7358143" y="4421517"/>
            <a:ext cx="1512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  <a:cs typeface="Times New Roman" pitchFamily="18" charset="0"/>
              </a:rPr>
              <a:t>Finder</a:t>
            </a:r>
            <a:endParaRPr lang="ko-KR" altLang="en-US" dirty="0">
              <a:solidFill>
                <a:schemeClr val="bg1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  <a:cs typeface="Times New Roman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7A63EB-F90F-4EE2-BFAA-834A746D6F02}"/>
              </a:ext>
            </a:extLst>
          </p:cNvPr>
          <p:cNvSpPr txBox="1"/>
          <p:nvPr/>
        </p:nvSpPr>
        <p:spPr>
          <a:xfrm>
            <a:off x="308762" y="1899033"/>
            <a:ext cx="26182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rgbClr val="20D6E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  <a:cs typeface="Times New Roman" pitchFamily="18" charset="0"/>
              </a:rPr>
              <a:t>Finder</a:t>
            </a:r>
            <a:endParaRPr lang="ko-KR" altLang="en-US" sz="4000" dirty="0">
              <a:solidFill>
                <a:srgbClr val="20D6E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  <a:cs typeface="Times New Roman" pitchFamily="18" charset="0"/>
            </a:endParaRPr>
          </a:p>
        </p:txBody>
      </p:sp>
      <p:sp>
        <p:nvSpPr>
          <p:cNvPr id="136" name="직사각형 7">
            <a:extLst>
              <a:ext uri="{FF2B5EF4-FFF2-40B4-BE49-F238E27FC236}">
                <a16:creationId xmlns:a16="http://schemas.microsoft.com/office/drawing/2014/main" id="{F0A5B990-3D49-40C2-9B40-253578B4DD4C}"/>
              </a:ext>
            </a:extLst>
          </p:cNvPr>
          <p:cNvSpPr/>
          <p:nvPr/>
        </p:nvSpPr>
        <p:spPr>
          <a:xfrm>
            <a:off x="559503" y="2846890"/>
            <a:ext cx="4295063" cy="96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맞춤화된 정보선별을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통해 금융상품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복지정책의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가입신청을 돕는 앱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37" name="내용 개체 틀 4">
            <a:extLst>
              <a:ext uri="{FF2B5EF4-FFF2-40B4-BE49-F238E27FC236}">
                <a16:creationId xmlns:a16="http://schemas.microsoft.com/office/drawing/2014/main" id="{31B851E3-DD90-49BB-B136-14DC9E6AEF72}"/>
              </a:ext>
            </a:extLst>
          </p:cNvPr>
          <p:cNvSpPr txBox="1">
            <a:spLocks/>
          </p:cNvSpPr>
          <p:nvPr/>
        </p:nvSpPr>
        <p:spPr>
          <a:xfrm>
            <a:off x="341880" y="4373807"/>
            <a:ext cx="5539154" cy="1251701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SERVICE CONCEPT KEYWORD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 #</a:t>
            </a:r>
            <a:r>
              <a:rPr lang="ko-KR" altLang="en-US" sz="14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금융상품 </a:t>
            </a:r>
            <a:r>
              <a:rPr lang="en-US" altLang="ko-KR" sz="14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#</a:t>
            </a:r>
            <a:r>
              <a:rPr lang="ko-KR" altLang="en-US" sz="14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복지정책 </a:t>
            </a:r>
            <a:r>
              <a:rPr lang="en-US" altLang="ko-KR" sz="14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#</a:t>
            </a:r>
            <a:r>
              <a:rPr lang="ko-KR" altLang="en-US" sz="14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맞춤추천 </a:t>
            </a:r>
            <a:r>
              <a:rPr lang="en-US" altLang="ko-KR" sz="14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#</a:t>
            </a:r>
            <a:r>
              <a:rPr lang="ko-KR" altLang="en-US" sz="1400" dirty="0" err="1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탐색간편화</a:t>
            </a:r>
            <a:r>
              <a:rPr lang="ko-KR" altLang="en-US" sz="14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#</a:t>
            </a:r>
            <a:r>
              <a:rPr lang="ko-KR" altLang="en-US" sz="14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신청까지</a:t>
            </a:r>
            <a:r>
              <a:rPr lang="en-US" altLang="ko-KR" sz="1400" dirty="0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endParaRPr lang="ko-KR" altLang="en-US" sz="1400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38" name="내용 개체 틀 4">
            <a:extLst>
              <a:ext uri="{FF2B5EF4-FFF2-40B4-BE49-F238E27FC236}">
                <a16:creationId xmlns:a16="http://schemas.microsoft.com/office/drawing/2014/main" id="{461384FF-A263-4D2E-8867-0403032FB0FC}"/>
              </a:ext>
            </a:extLst>
          </p:cNvPr>
          <p:cNvSpPr txBox="1">
            <a:spLocks/>
          </p:cNvSpPr>
          <p:nvPr/>
        </p:nvSpPr>
        <p:spPr>
          <a:xfrm>
            <a:off x="5025177" y="1172464"/>
            <a:ext cx="4445217" cy="601430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SERVICE POSITIONING MAP </a:t>
            </a:r>
          </a:p>
        </p:txBody>
      </p:sp>
    </p:spTree>
    <p:extLst>
      <p:ext uri="{BB962C8B-B14F-4D97-AF65-F5344CB8AC3E}">
        <p14:creationId xmlns:p14="http://schemas.microsoft.com/office/powerpoint/2010/main" val="267059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24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055A6-BC0A-49E4-97A4-EE2DD4408B83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IA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CE43-A625-42AC-A2D1-B8D5A6FE476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28898-C850-4231-92FC-3EFF960ADFB1}"/>
              </a:ext>
            </a:extLst>
          </p:cNvPr>
          <p:cNvSpPr txBox="1"/>
          <p:nvPr/>
        </p:nvSpPr>
        <p:spPr>
          <a:xfrm>
            <a:off x="676044" y="402636"/>
            <a:ext cx="4490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</a:t>
            </a: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| </a:t>
            </a:r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Visual Research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▶ FINDING SOLUTION </a:t>
            </a:r>
            <a:endParaRPr lang="ko-KR" altLang="en-US" sz="1000" dirty="0">
              <a:solidFill>
                <a:prstClr val="white">
                  <a:lumMod val="50000"/>
                </a:prst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20D864A1-9538-46F9-BFC4-F725D7F6E6E9}"/>
              </a:ext>
            </a:extLst>
          </p:cNvPr>
          <p:cNvGrpSpPr/>
          <p:nvPr/>
        </p:nvGrpSpPr>
        <p:grpSpPr>
          <a:xfrm>
            <a:off x="1192955" y="1595318"/>
            <a:ext cx="7520090" cy="4860046"/>
            <a:chOff x="2038852" y="1656886"/>
            <a:chExt cx="7520090" cy="4860046"/>
          </a:xfrm>
        </p:grpSpPr>
        <p:sp>
          <p:nvSpPr>
            <p:cNvPr id="12" name="사각형: 둥근 모서리 8">
              <a:extLst>
                <a:ext uri="{FF2B5EF4-FFF2-40B4-BE49-F238E27FC236}">
                  <a16:creationId xmlns:a16="http://schemas.microsoft.com/office/drawing/2014/main" id="{AB7EAC45-CBB2-4D78-AF47-DEFD26764A99}"/>
                </a:ext>
              </a:extLst>
            </p:cNvPr>
            <p:cNvSpPr/>
            <p:nvPr/>
          </p:nvSpPr>
          <p:spPr>
            <a:xfrm>
              <a:off x="4356690" y="1656886"/>
              <a:ext cx="1224136" cy="716274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INTRO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사각형: 둥근 모서리 11">
              <a:extLst>
                <a:ext uri="{FF2B5EF4-FFF2-40B4-BE49-F238E27FC236}">
                  <a16:creationId xmlns:a16="http://schemas.microsoft.com/office/drawing/2014/main" id="{337FCC88-2A5F-4279-BF6C-27CA39B34036}"/>
                </a:ext>
              </a:extLst>
            </p:cNvPr>
            <p:cNvSpPr/>
            <p:nvPr/>
          </p:nvSpPr>
          <p:spPr>
            <a:xfrm>
              <a:off x="4356690" y="2884828"/>
              <a:ext cx="1224136" cy="46375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HOME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BC036D8-90D5-47BA-96C4-1824F5E49946}"/>
                </a:ext>
              </a:extLst>
            </p:cNvPr>
            <p:cNvSpPr/>
            <p:nvPr/>
          </p:nvSpPr>
          <p:spPr>
            <a:xfrm>
              <a:off x="4356690" y="4767716"/>
              <a:ext cx="1224136" cy="46375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추천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CDFF0A2-5A9A-486A-8AE0-E3EDD7911430}"/>
                </a:ext>
              </a:extLst>
            </p:cNvPr>
            <p:cNvSpPr/>
            <p:nvPr/>
          </p:nvSpPr>
          <p:spPr>
            <a:xfrm>
              <a:off x="2367632" y="4767716"/>
              <a:ext cx="1224136" cy="46375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탐색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F997102-640B-4892-BE6C-2CA02C60337D}"/>
                </a:ext>
              </a:extLst>
            </p:cNvPr>
            <p:cNvSpPr/>
            <p:nvPr/>
          </p:nvSpPr>
          <p:spPr>
            <a:xfrm>
              <a:off x="6345748" y="4767716"/>
              <a:ext cx="1224136" cy="46375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커뮤니티</a:t>
              </a:r>
            </a:p>
          </p:txBody>
        </p:sp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1ABE07FF-E57F-4FCF-BA58-C761AA7EC430}"/>
                </a:ext>
              </a:extLst>
            </p:cNvPr>
            <p:cNvSpPr/>
            <p:nvPr/>
          </p:nvSpPr>
          <p:spPr>
            <a:xfrm>
              <a:off x="8334806" y="4767716"/>
              <a:ext cx="1224136" cy="46375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마이 페이지</a:t>
              </a:r>
            </a:p>
          </p:txBody>
        </p:sp>
        <p:cxnSp>
          <p:nvCxnSpPr>
            <p:cNvPr id="19" name="직선 화살표 연결선 17">
              <a:extLst>
                <a:ext uri="{FF2B5EF4-FFF2-40B4-BE49-F238E27FC236}">
                  <a16:creationId xmlns:a16="http://schemas.microsoft.com/office/drawing/2014/main" id="{329B3ADA-1911-4DB4-A4C8-3CF3D97CDF57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4968758" y="2373160"/>
              <a:ext cx="0" cy="511668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8">
              <a:extLst>
                <a:ext uri="{FF2B5EF4-FFF2-40B4-BE49-F238E27FC236}">
                  <a16:creationId xmlns:a16="http://schemas.microsoft.com/office/drawing/2014/main" id="{C6175250-ABD3-42A0-8FB6-9018C5859BEC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4968758" y="3348583"/>
              <a:ext cx="0" cy="141913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연결선: 꺾임 19">
              <a:extLst>
                <a:ext uri="{FF2B5EF4-FFF2-40B4-BE49-F238E27FC236}">
                  <a16:creationId xmlns:a16="http://schemas.microsoft.com/office/drawing/2014/main" id="{A7E557D6-CC24-49AC-8E57-83B42606C932}"/>
                </a:ext>
              </a:extLst>
            </p:cNvPr>
            <p:cNvCxnSpPr>
              <a:cxnSpLocks/>
              <a:stCxn id="13" idx="2"/>
              <a:endCxn id="15" idx="0"/>
            </p:cNvCxnSpPr>
            <p:nvPr/>
          </p:nvCxnSpPr>
          <p:spPr>
            <a:xfrm rot="5400000">
              <a:off x="3264663" y="3063620"/>
              <a:ext cx="1419133" cy="1989058"/>
            </a:xfrm>
            <a:prstGeom prst="bentConnector3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연결선: 꺾임 20">
              <a:extLst>
                <a:ext uri="{FF2B5EF4-FFF2-40B4-BE49-F238E27FC236}">
                  <a16:creationId xmlns:a16="http://schemas.microsoft.com/office/drawing/2014/main" id="{B8481FAB-AA2D-4F64-8973-D8F38FD89A52}"/>
                </a:ext>
              </a:extLst>
            </p:cNvPr>
            <p:cNvCxnSpPr>
              <a:cxnSpLocks/>
              <a:stCxn id="13" idx="2"/>
              <a:endCxn id="16" idx="0"/>
            </p:cNvCxnSpPr>
            <p:nvPr/>
          </p:nvCxnSpPr>
          <p:spPr>
            <a:xfrm rot="16200000" flipH="1">
              <a:off x="5253721" y="3063620"/>
              <a:ext cx="1419133" cy="1989058"/>
            </a:xfrm>
            <a:prstGeom prst="bentConnector3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연결선: 꺾임 21">
              <a:extLst>
                <a:ext uri="{FF2B5EF4-FFF2-40B4-BE49-F238E27FC236}">
                  <a16:creationId xmlns:a16="http://schemas.microsoft.com/office/drawing/2014/main" id="{A3168C78-7E7D-4A2B-98A3-7BB94D003EF2}"/>
                </a:ext>
              </a:extLst>
            </p:cNvPr>
            <p:cNvCxnSpPr>
              <a:cxnSpLocks/>
              <a:stCxn id="13" idx="2"/>
              <a:endCxn id="18" idx="0"/>
            </p:cNvCxnSpPr>
            <p:nvPr/>
          </p:nvCxnSpPr>
          <p:spPr>
            <a:xfrm rot="16200000" flipH="1">
              <a:off x="6248250" y="2069091"/>
              <a:ext cx="1419133" cy="3978116"/>
            </a:xfrm>
            <a:prstGeom prst="bentConnector3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사각형: 둥근 모서리 22">
              <a:extLst>
                <a:ext uri="{FF2B5EF4-FFF2-40B4-BE49-F238E27FC236}">
                  <a16:creationId xmlns:a16="http://schemas.microsoft.com/office/drawing/2014/main" id="{7B57A4B2-6F1A-46B5-B5D3-02BFD4E05A10}"/>
                </a:ext>
              </a:extLst>
            </p:cNvPr>
            <p:cNvSpPr/>
            <p:nvPr/>
          </p:nvSpPr>
          <p:spPr>
            <a:xfrm>
              <a:off x="2038852" y="6053177"/>
              <a:ext cx="800931" cy="46375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금융상품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8FAB12E-597E-45F7-9207-63B38DBF08A2}"/>
                </a:ext>
              </a:extLst>
            </p:cNvPr>
            <p:cNvSpPr/>
            <p:nvPr/>
          </p:nvSpPr>
          <p:spPr>
            <a:xfrm>
              <a:off x="3030615" y="6053177"/>
              <a:ext cx="800931" cy="46375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복지정책</a:t>
              </a: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6903B9B8-420D-43CC-B26E-EFCF21EC8410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rot="5400000">
              <a:off x="2298655" y="5372134"/>
              <a:ext cx="821709" cy="540383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4FB66F04-9321-4A3F-BEEE-5C991008674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04698" y="5436092"/>
              <a:ext cx="350005" cy="4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CEFE8CB9-4FDC-483A-B385-EFABA76F85A0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rot="16200000" flipH="1">
              <a:off x="2794028" y="5417142"/>
              <a:ext cx="821709" cy="450365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사각형: 둥근 모서리 31">
              <a:extLst>
                <a:ext uri="{FF2B5EF4-FFF2-40B4-BE49-F238E27FC236}">
                  <a16:creationId xmlns:a16="http://schemas.microsoft.com/office/drawing/2014/main" id="{EA88B71F-A876-48F1-AA16-A40567E7A766}"/>
                </a:ext>
              </a:extLst>
            </p:cNvPr>
            <p:cNvSpPr/>
            <p:nvPr/>
          </p:nvSpPr>
          <p:spPr>
            <a:xfrm>
              <a:off x="6345748" y="2884828"/>
              <a:ext cx="1224136" cy="46375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검색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9B16535-628A-466F-AFB0-C3251D881497}"/>
                </a:ext>
              </a:extLst>
            </p:cNvPr>
            <p:cNvCxnSpPr>
              <a:cxnSpLocks/>
              <a:stCxn id="13" idx="3"/>
              <a:endCxn id="29" idx="1"/>
            </p:cNvCxnSpPr>
            <p:nvPr/>
          </p:nvCxnSpPr>
          <p:spPr>
            <a:xfrm>
              <a:off x="5580826" y="3116706"/>
              <a:ext cx="764922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0">
              <a:extLst>
                <a:ext uri="{FF2B5EF4-FFF2-40B4-BE49-F238E27FC236}">
                  <a16:creationId xmlns:a16="http://schemas.microsoft.com/office/drawing/2014/main" id="{EB56AC98-A5CB-49E6-AE84-23AFF09EB3D5}"/>
                </a:ext>
              </a:extLst>
            </p:cNvPr>
            <p:cNvCxnSpPr>
              <a:stCxn id="29" idx="2"/>
            </p:cNvCxnSpPr>
            <p:nvPr/>
          </p:nvCxnSpPr>
          <p:spPr>
            <a:xfrm rot="5400000">
              <a:off x="5783267" y="2534074"/>
              <a:ext cx="360040" cy="198905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연결선 3">
            <a:extLst>
              <a:ext uri="{FF2B5EF4-FFF2-40B4-BE49-F238E27FC236}">
                <a16:creationId xmlns:a16="http://schemas.microsoft.com/office/drawing/2014/main" id="{FE1453F2-55A4-4DD8-850F-3B3CD22A5AA7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22">
            <a:extLst>
              <a:ext uri="{FF2B5EF4-FFF2-40B4-BE49-F238E27FC236}">
                <a16:creationId xmlns:a16="http://schemas.microsoft.com/office/drawing/2014/main" id="{6EC97FE0-82ED-7157-3368-5698A8383D3F}"/>
              </a:ext>
            </a:extLst>
          </p:cNvPr>
          <p:cNvSpPr/>
          <p:nvPr/>
        </p:nvSpPr>
        <p:spPr>
          <a:xfrm>
            <a:off x="3176481" y="5991609"/>
            <a:ext cx="800931" cy="4637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금융상품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4067549-185D-4B05-0F84-8F38EDD67E9D}"/>
              </a:ext>
            </a:extLst>
          </p:cNvPr>
          <p:cNvSpPr/>
          <p:nvPr/>
        </p:nvSpPr>
        <p:spPr>
          <a:xfrm>
            <a:off x="4168244" y="5991609"/>
            <a:ext cx="800931" cy="4637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복지정책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4D7ED39-0C16-362A-C4AB-024A549D7B3B}"/>
              </a:ext>
            </a:extLst>
          </p:cNvPr>
          <p:cNvCxnSpPr>
            <a:cxnSpLocks/>
          </p:cNvCxnSpPr>
          <p:nvPr/>
        </p:nvCxnSpPr>
        <p:spPr>
          <a:xfrm rot="5400000">
            <a:off x="3436284" y="5310566"/>
            <a:ext cx="821709" cy="54038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857D2EA-C3B8-D3FB-7B85-1C6793C4C3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1657" y="5355574"/>
            <a:ext cx="821709" cy="45036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22">
            <a:extLst>
              <a:ext uri="{FF2B5EF4-FFF2-40B4-BE49-F238E27FC236}">
                <a16:creationId xmlns:a16="http://schemas.microsoft.com/office/drawing/2014/main" id="{837DC487-798C-496E-42E8-B1263EFDE4B2}"/>
              </a:ext>
            </a:extLst>
          </p:cNvPr>
          <p:cNvSpPr/>
          <p:nvPr/>
        </p:nvSpPr>
        <p:spPr>
          <a:xfrm>
            <a:off x="7160130" y="5960381"/>
            <a:ext cx="800931" cy="4637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맞춤정보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93618C8-8458-DB7E-AE00-71D0CEDE4DEF}"/>
              </a:ext>
            </a:extLst>
          </p:cNvPr>
          <p:cNvSpPr/>
          <p:nvPr/>
        </p:nvSpPr>
        <p:spPr>
          <a:xfrm>
            <a:off x="8151893" y="5960381"/>
            <a:ext cx="800931" cy="4637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2412EFCA-60EF-C605-1E76-097DEC8E38EE}"/>
              </a:ext>
            </a:extLst>
          </p:cNvPr>
          <p:cNvCxnSpPr>
            <a:cxnSpLocks/>
          </p:cNvCxnSpPr>
          <p:nvPr/>
        </p:nvCxnSpPr>
        <p:spPr>
          <a:xfrm rot="5400000">
            <a:off x="7419933" y="5279338"/>
            <a:ext cx="821709" cy="54038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1A2E700-2E1B-A640-5097-A015518CA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15306" y="5324346"/>
            <a:ext cx="821709" cy="45036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AA371C8-E720-9F69-C8A7-D094403DC45F}"/>
              </a:ext>
            </a:extLst>
          </p:cNvPr>
          <p:cNvCxnSpPr>
            <a:cxnSpLocks/>
          </p:cNvCxnSpPr>
          <p:nvPr/>
        </p:nvCxnSpPr>
        <p:spPr>
          <a:xfrm rot="5400000">
            <a:off x="1508133" y="6533492"/>
            <a:ext cx="156682" cy="42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C51AAD5-AC9A-8832-42A5-280AA3C18F17}"/>
              </a:ext>
            </a:extLst>
          </p:cNvPr>
          <p:cNvSpPr txBox="1"/>
          <p:nvPr/>
        </p:nvSpPr>
        <p:spPr>
          <a:xfrm>
            <a:off x="1415006" y="6475968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F927F02-3BA1-A560-9DF3-D73410DE5EC1}"/>
              </a:ext>
            </a:extLst>
          </p:cNvPr>
          <p:cNvCxnSpPr>
            <a:cxnSpLocks/>
          </p:cNvCxnSpPr>
          <p:nvPr/>
        </p:nvCxnSpPr>
        <p:spPr>
          <a:xfrm rot="5400000">
            <a:off x="2516506" y="6523759"/>
            <a:ext cx="156682" cy="42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C627DEE-02E3-6C10-9158-EA63C13820FB}"/>
              </a:ext>
            </a:extLst>
          </p:cNvPr>
          <p:cNvSpPr txBox="1"/>
          <p:nvPr/>
        </p:nvSpPr>
        <p:spPr>
          <a:xfrm>
            <a:off x="2423379" y="6466235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AD859F8-732E-A451-2CD0-A9D9A38ED9F4}"/>
              </a:ext>
            </a:extLst>
          </p:cNvPr>
          <p:cNvCxnSpPr>
            <a:cxnSpLocks/>
          </p:cNvCxnSpPr>
          <p:nvPr/>
        </p:nvCxnSpPr>
        <p:spPr>
          <a:xfrm rot="5400000">
            <a:off x="3489821" y="6523759"/>
            <a:ext cx="156682" cy="42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BBD5931-CC16-66BA-D49D-32A9EAAF51A7}"/>
              </a:ext>
            </a:extLst>
          </p:cNvPr>
          <p:cNvSpPr txBox="1"/>
          <p:nvPr/>
        </p:nvSpPr>
        <p:spPr>
          <a:xfrm>
            <a:off x="3396694" y="6466235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BCAE715-9BB8-553A-E8C0-1402D8F723DF}"/>
              </a:ext>
            </a:extLst>
          </p:cNvPr>
          <p:cNvCxnSpPr>
            <a:cxnSpLocks/>
          </p:cNvCxnSpPr>
          <p:nvPr/>
        </p:nvCxnSpPr>
        <p:spPr>
          <a:xfrm rot="5400000">
            <a:off x="4478188" y="6521645"/>
            <a:ext cx="156682" cy="42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C515C0A-2B61-3A3A-6E88-50F314332EF2}"/>
              </a:ext>
            </a:extLst>
          </p:cNvPr>
          <p:cNvSpPr txBox="1"/>
          <p:nvPr/>
        </p:nvSpPr>
        <p:spPr>
          <a:xfrm>
            <a:off x="4385061" y="6464121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53F526A-FC72-2059-5621-91D562AFF359}"/>
              </a:ext>
            </a:extLst>
          </p:cNvPr>
          <p:cNvCxnSpPr>
            <a:cxnSpLocks/>
          </p:cNvCxnSpPr>
          <p:nvPr/>
        </p:nvCxnSpPr>
        <p:spPr>
          <a:xfrm rot="5400000">
            <a:off x="6030541" y="5238295"/>
            <a:ext cx="156682" cy="42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EF9242C-0F6F-F164-4031-62567B546136}"/>
              </a:ext>
            </a:extLst>
          </p:cNvPr>
          <p:cNvSpPr txBox="1"/>
          <p:nvPr/>
        </p:nvSpPr>
        <p:spPr>
          <a:xfrm>
            <a:off x="5937414" y="5180771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41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3">
            <a:extLst>
              <a:ext uri="{FF2B5EF4-FFF2-40B4-BE49-F238E27FC236}">
                <a16:creationId xmlns:a16="http://schemas.microsoft.com/office/drawing/2014/main" id="{60E1F89C-8EC9-4DE4-AEB9-616C67CE07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65" y="1591290"/>
            <a:ext cx="2119235" cy="45850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25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4131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Wireframe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055A6-BC0A-49E4-97A4-EE2DD4408B83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Wireframe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CE43-A625-42AC-A2D1-B8D5A6FE476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35">
            <a:extLst>
              <a:ext uri="{FF2B5EF4-FFF2-40B4-BE49-F238E27FC236}">
                <a16:creationId xmlns:a16="http://schemas.microsoft.com/office/drawing/2014/main" id="{676AF408-B962-47A8-96D3-AF04E9AD88C2}"/>
              </a:ext>
            </a:extLst>
          </p:cNvPr>
          <p:cNvSpPr/>
          <p:nvPr/>
        </p:nvSpPr>
        <p:spPr>
          <a:xfrm>
            <a:off x="1792549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Home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8" name="직사각형 35">
            <a:extLst>
              <a:ext uri="{FF2B5EF4-FFF2-40B4-BE49-F238E27FC236}">
                <a16:creationId xmlns:a16="http://schemas.microsoft.com/office/drawing/2014/main" id="{2B84D551-1E6B-43B5-89DF-A4DCA615B2CB}"/>
              </a:ext>
            </a:extLst>
          </p:cNvPr>
          <p:cNvSpPr/>
          <p:nvPr/>
        </p:nvSpPr>
        <p:spPr>
          <a:xfrm>
            <a:off x="5182036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Search 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cxnSp>
        <p:nvCxnSpPr>
          <p:cNvPr id="19" name="직선 연결선 3">
            <a:extLst>
              <a:ext uri="{FF2B5EF4-FFF2-40B4-BE49-F238E27FC236}">
                <a16:creationId xmlns:a16="http://schemas.microsoft.com/office/drawing/2014/main" id="{1D7A2269-1864-4BFA-AB43-6DDF3D4331A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EE15C0A2-D78E-4F84-B712-5146A87B6A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77" y="1595606"/>
            <a:ext cx="2119236" cy="45850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851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0D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79757" y="84301"/>
            <a:ext cx="51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1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574CD-2A6E-47CE-AFB0-0DBABD3F650C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Target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8E9141-EB03-43B9-ACAE-6CEA41F1F28D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69 Asian Poor Student Illustrations &amp; Clip Art - iStock">
            <a:extLst>
              <a:ext uri="{FF2B5EF4-FFF2-40B4-BE49-F238E27FC236}">
                <a16:creationId xmlns:a16="http://schemas.microsoft.com/office/drawing/2014/main" id="{6C18A477-1669-4AB6-AD31-D7F1D347D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67075" y="1571850"/>
            <a:ext cx="3371850" cy="342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0D2283-3748-48E4-8318-F46EFAF1481D}"/>
              </a:ext>
            </a:extLst>
          </p:cNvPr>
          <p:cNvSpPr txBox="1"/>
          <p:nvPr/>
        </p:nvSpPr>
        <p:spPr>
          <a:xfrm>
            <a:off x="2016138" y="5356610"/>
            <a:ext cx="58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0D6E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금융</a:t>
            </a:r>
            <a:r>
              <a:rPr lang="ko-KR" altLang="en-US" sz="240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</a:t>
            </a:r>
            <a:r>
              <a:rPr lang="ko-KR" altLang="en-US" sz="2400" dirty="0">
                <a:solidFill>
                  <a:srgbClr val="0264F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>
                <a:solidFill>
                  <a:srgbClr val="20D6E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복지</a:t>
            </a:r>
            <a:r>
              <a:rPr lang="ko-KR" altLang="en-US" sz="240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 관심을 가지기 시작한 </a:t>
            </a:r>
            <a:r>
              <a:rPr lang="en-US" altLang="ko-KR" sz="2400" dirty="0">
                <a:solidFill>
                  <a:srgbClr val="20D6E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</a:t>
            </a:r>
            <a:r>
              <a:rPr lang="ko-KR" altLang="en-US" sz="2400" dirty="0">
                <a:solidFill>
                  <a:srgbClr val="20D6E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 청년</a:t>
            </a:r>
            <a:r>
              <a:rPr lang="en-US" altLang="ko-KR" sz="2400" dirty="0">
                <a:solidFill>
                  <a:srgbClr val="20D6E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18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9F41C1B-384F-4240-8780-D22B25F04A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77" y="1591290"/>
            <a:ext cx="2119235" cy="45850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B2AF1D0-168E-42DB-B102-9251F74949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65" y="1591290"/>
            <a:ext cx="2119235" cy="45850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25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4131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Wireframe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055A6-BC0A-49E4-97A4-EE2DD4408B83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Wireframe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CE43-A625-42AC-A2D1-B8D5A6FE476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35">
            <a:extLst>
              <a:ext uri="{FF2B5EF4-FFF2-40B4-BE49-F238E27FC236}">
                <a16:creationId xmlns:a16="http://schemas.microsoft.com/office/drawing/2014/main" id="{676AF408-B962-47A8-96D3-AF04E9AD88C2}"/>
              </a:ext>
            </a:extLst>
          </p:cNvPr>
          <p:cNvSpPr/>
          <p:nvPr/>
        </p:nvSpPr>
        <p:spPr>
          <a:xfrm>
            <a:off x="1792549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Research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8" name="직사각형 35">
            <a:extLst>
              <a:ext uri="{FF2B5EF4-FFF2-40B4-BE49-F238E27FC236}">
                <a16:creationId xmlns:a16="http://schemas.microsoft.com/office/drawing/2014/main" id="{2B84D551-1E6B-43B5-89DF-A4DCA615B2CB}"/>
              </a:ext>
            </a:extLst>
          </p:cNvPr>
          <p:cNvSpPr/>
          <p:nvPr/>
        </p:nvSpPr>
        <p:spPr>
          <a:xfrm>
            <a:off x="5182036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Detailed 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cxnSp>
        <p:nvCxnSpPr>
          <p:cNvPr id="19" name="직선 연결선 3">
            <a:extLst>
              <a:ext uri="{FF2B5EF4-FFF2-40B4-BE49-F238E27FC236}">
                <a16:creationId xmlns:a16="http://schemas.microsoft.com/office/drawing/2014/main" id="{1D7A2269-1864-4BFA-AB43-6DDF3D4331A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305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095284D-2C01-2DD9-C3ED-0B55E9001A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440" y="1591290"/>
            <a:ext cx="2114160" cy="45740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25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4131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Wireframe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055A6-BC0A-49E4-97A4-EE2DD4408B83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Wireframe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CE43-A625-42AC-A2D1-B8D5A6FE476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35">
            <a:extLst>
              <a:ext uri="{FF2B5EF4-FFF2-40B4-BE49-F238E27FC236}">
                <a16:creationId xmlns:a16="http://schemas.microsoft.com/office/drawing/2014/main" id="{676AF408-B962-47A8-96D3-AF04E9AD88C2}"/>
              </a:ext>
            </a:extLst>
          </p:cNvPr>
          <p:cNvSpPr/>
          <p:nvPr/>
        </p:nvSpPr>
        <p:spPr>
          <a:xfrm>
            <a:off x="1792549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Recommend(1)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8" name="직사각형 35">
            <a:extLst>
              <a:ext uri="{FF2B5EF4-FFF2-40B4-BE49-F238E27FC236}">
                <a16:creationId xmlns:a16="http://schemas.microsoft.com/office/drawing/2014/main" id="{2B84D551-1E6B-43B5-89DF-A4DCA615B2CB}"/>
              </a:ext>
            </a:extLst>
          </p:cNvPr>
          <p:cNvSpPr/>
          <p:nvPr/>
        </p:nvSpPr>
        <p:spPr>
          <a:xfrm>
            <a:off x="5182036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Recommend(2)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cxnSp>
        <p:nvCxnSpPr>
          <p:cNvPr id="19" name="직선 연결선 3">
            <a:extLst>
              <a:ext uri="{FF2B5EF4-FFF2-40B4-BE49-F238E27FC236}">
                <a16:creationId xmlns:a16="http://schemas.microsoft.com/office/drawing/2014/main" id="{1D7A2269-1864-4BFA-AB43-6DDF3D4331A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292ABC-71F3-4CE9-B7D6-64AF720E46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77" y="1591290"/>
            <a:ext cx="2119236" cy="45850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2782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2293233-EB51-434C-BD78-EE974B0F26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77" y="1591290"/>
            <a:ext cx="2114160" cy="45740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48D43A4-291D-431A-854D-FB2E8DE3E8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92" y="1591290"/>
            <a:ext cx="2114160" cy="45740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25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4131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Wireframe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055A6-BC0A-49E4-97A4-EE2DD4408B83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Wireframe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CE43-A625-42AC-A2D1-B8D5A6FE476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35">
            <a:extLst>
              <a:ext uri="{FF2B5EF4-FFF2-40B4-BE49-F238E27FC236}">
                <a16:creationId xmlns:a16="http://schemas.microsoft.com/office/drawing/2014/main" id="{676AF408-B962-47A8-96D3-AF04E9AD88C2}"/>
              </a:ext>
            </a:extLst>
          </p:cNvPr>
          <p:cNvSpPr/>
          <p:nvPr/>
        </p:nvSpPr>
        <p:spPr>
          <a:xfrm>
            <a:off x="1792549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Community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8" name="직사각형 35">
            <a:extLst>
              <a:ext uri="{FF2B5EF4-FFF2-40B4-BE49-F238E27FC236}">
                <a16:creationId xmlns:a16="http://schemas.microsoft.com/office/drawing/2014/main" id="{2B84D551-1E6B-43B5-89DF-A4DCA615B2CB}"/>
              </a:ext>
            </a:extLst>
          </p:cNvPr>
          <p:cNvSpPr/>
          <p:nvPr/>
        </p:nvSpPr>
        <p:spPr>
          <a:xfrm>
            <a:off x="5182036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Chatbot 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cxnSp>
        <p:nvCxnSpPr>
          <p:cNvPr id="19" name="직선 연결선 3">
            <a:extLst>
              <a:ext uri="{FF2B5EF4-FFF2-40B4-BE49-F238E27FC236}">
                <a16:creationId xmlns:a16="http://schemas.microsoft.com/office/drawing/2014/main" id="{1D7A2269-1864-4BFA-AB43-6DDF3D4331A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601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3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6C4E00D0-2EAC-4C2E-B4EB-CC6F31B8B3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77" y="1591290"/>
            <a:ext cx="2114160" cy="45740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25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4131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Wireframe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055A6-BC0A-49E4-97A4-EE2DD4408B83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Wireframe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CE43-A625-42AC-A2D1-B8D5A6FE476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35">
            <a:extLst>
              <a:ext uri="{FF2B5EF4-FFF2-40B4-BE49-F238E27FC236}">
                <a16:creationId xmlns:a16="http://schemas.microsoft.com/office/drawing/2014/main" id="{676AF408-B962-47A8-96D3-AF04E9AD88C2}"/>
              </a:ext>
            </a:extLst>
          </p:cNvPr>
          <p:cNvSpPr/>
          <p:nvPr/>
        </p:nvSpPr>
        <p:spPr>
          <a:xfrm>
            <a:off x="1792549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My page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8" name="직사각형 35">
            <a:extLst>
              <a:ext uri="{FF2B5EF4-FFF2-40B4-BE49-F238E27FC236}">
                <a16:creationId xmlns:a16="http://schemas.microsoft.com/office/drawing/2014/main" id="{2B84D551-1E6B-43B5-89DF-A4DCA615B2CB}"/>
              </a:ext>
            </a:extLst>
          </p:cNvPr>
          <p:cNvSpPr/>
          <p:nvPr/>
        </p:nvSpPr>
        <p:spPr>
          <a:xfrm>
            <a:off x="5182036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My data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cxnSp>
        <p:nvCxnSpPr>
          <p:cNvPr id="19" name="직선 연결선 3">
            <a:extLst>
              <a:ext uri="{FF2B5EF4-FFF2-40B4-BE49-F238E27FC236}">
                <a16:creationId xmlns:a16="http://schemas.microsoft.com/office/drawing/2014/main" id="{1D7A2269-1864-4BFA-AB43-6DDF3D4331A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86888904-D30A-43A3-9EA7-19AFB9FE4F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02" y="1591289"/>
            <a:ext cx="2114160" cy="45740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0085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26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4490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</a:t>
            </a: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| </a:t>
            </a:r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Visual Research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▶ FINDING SOLUTION </a:t>
            </a:r>
            <a:endParaRPr lang="ko-KR" altLang="en-US" sz="1000" dirty="0">
              <a:solidFill>
                <a:prstClr val="white">
                  <a:lumMod val="50000"/>
                </a:prstClr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055A6-BC0A-49E4-97A4-EE2DD4408B83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Mood Board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CE43-A625-42AC-A2D1-B8D5A6FE476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6">
            <a:extLst>
              <a:ext uri="{FF2B5EF4-FFF2-40B4-BE49-F238E27FC236}">
                <a16:creationId xmlns:a16="http://schemas.microsoft.com/office/drawing/2014/main" id="{035CC101-6F46-4C17-AFA1-99A184105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86" y="1634530"/>
            <a:ext cx="7119140" cy="482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3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27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5243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STYLE GUIDE | Color Scheme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055A6-BC0A-49E4-97A4-EE2DD4408B83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Color Scheme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CE43-A625-42AC-A2D1-B8D5A6FE476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511213" y="1945047"/>
            <a:ext cx="1111992" cy="398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88DCC96-6177-4F6A-9AD9-DBFAF2F17C59}"/>
              </a:ext>
            </a:extLst>
          </p:cNvPr>
          <p:cNvSpPr txBox="1">
            <a:spLocks/>
          </p:cNvSpPr>
          <p:nvPr/>
        </p:nvSpPr>
        <p:spPr>
          <a:xfrm>
            <a:off x="1095830" y="1997641"/>
            <a:ext cx="1579734" cy="559715"/>
          </a:xfrm>
          <a:prstGeom prst="rect">
            <a:avLst/>
          </a:prstGeom>
        </p:spPr>
        <p:txBody>
          <a:bodyPr vert="horz" lIns="104306" tIns="52153" rIns="104306" bIns="52153" rtlCol="0" anchor="t">
            <a:no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kern="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Primary Color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8501E90-9A42-486F-9ECE-8941ED499DDF}"/>
              </a:ext>
            </a:extLst>
          </p:cNvPr>
          <p:cNvSpPr txBox="1">
            <a:spLocks/>
          </p:cNvSpPr>
          <p:nvPr/>
        </p:nvSpPr>
        <p:spPr>
          <a:xfrm>
            <a:off x="1095830" y="4726696"/>
            <a:ext cx="1306001" cy="559715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kern="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Sub Color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 </a:t>
            </a:r>
            <a:endParaRPr lang="en-US" altLang="ko-KR" sz="800" b="1" kern="100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975406C-3D82-404E-9C81-D780CDF48D0E}"/>
              </a:ext>
            </a:extLst>
          </p:cNvPr>
          <p:cNvSpPr txBox="1">
            <a:spLocks/>
          </p:cNvSpPr>
          <p:nvPr/>
        </p:nvSpPr>
        <p:spPr>
          <a:xfrm>
            <a:off x="1095830" y="3546421"/>
            <a:ext cx="1880809" cy="559715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kern="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BG Color</a:t>
            </a:r>
            <a:br>
              <a:rPr lang="en-US" altLang="ko-KR" sz="1600" dirty="0">
                <a:latin typeface="나눔고딕" panose="020D0604000000000000" pitchFamily="50" charset="-127"/>
                <a:ea typeface="MS Gothic" panose="020B0609070205080204" pitchFamily="49" charset="-128"/>
              </a:rPr>
            </a:br>
            <a:r>
              <a:rPr lang="en-US" altLang="ko-KR" sz="1100" kern="1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Verdana" pitchFamily="34" charset="0"/>
              </a:rPr>
              <a:t>Background Color </a:t>
            </a:r>
            <a:endParaRPr lang="en-US" altLang="ko-KR" sz="800" b="1" kern="1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Verdana" pitchFamily="34" charset="0"/>
            </a:endParaRPr>
          </a:p>
        </p:txBody>
      </p:sp>
      <p:sp>
        <p:nvSpPr>
          <p:cNvPr id="13" name="타원 43">
            <a:extLst>
              <a:ext uri="{FF2B5EF4-FFF2-40B4-BE49-F238E27FC236}">
                <a16:creationId xmlns:a16="http://schemas.microsoft.com/office/drawing/2014/main" id="{3C4DCBE5-3E5E-475D-92BD-466A4F103B25}"/>
              </a:ext>
            </a:extLst>
          </p:cNvPr>
          <p:cNvSpPr/>
          <p:nvPr/>
        </p:nvSpPr>
        <p:spPr>
          <a:xfrm>
            <a:off x="2905439" y="2044310"/>
            <a:ext cx="466377" cy="466377"/>
          </a:xfrm>
          <a:prstGeom prst="ellipse">
            <a:avLst/>
          </a:prstGeom>
          <a:solidFill>
            <a:srgbClr val="27D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55">
            <a:extLst>
              <a:ext uri="{FF2B5EF4-FFF2-40B4-BE49-F238E27FC236}">
                <a16:creationId xmlns:a16="http://schemas.microsoft.com/office/drawing/2014/main" id="{5D48B2AB-61C9-4E7E-8A46-B136F35C7659}"/>
              </a:ext>
            </a:extLst>
          </p:cNvPr>
          <p:cNvSpPr/>
          <p:nvPr/>
        </p:nvSpPr>
        <p:spPr>
          <a:xfrm>
            <a:off x="2905439" y="3593090"/>
            <a:ext cx="466377" cy="466377"/>
          </a:xfrm>
          <a:prstGeom prst="ellipse">
            <a:avLst/>
          </a:prstGeom>
          <a:solidFill>
            <a:schemeClr val="bg1"/>
          </a:solidFill>
          <a:ln w="9525">
            <a:solidFill>
              <a:srgbClr val="D5D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rgbClr val="D5DADE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56">
            <a:extLst>
              <a:ext uri="{FF2B5EF4-FFF2-40B4-BE49-F238E27FC236}">
                <a16:creationId xmlns:a16="http://schemas.microsoft.com/office/drawing/2014/main" id="{DDE235DF-FA19-409D-BD0A-40283AD13782}"/>
              </a:ext>
            </a:extLst>
          </p:cNvPr>
          <p:cNvSpPr/>
          <p:nvPr/>
        </p:nvSpPr>
        <p:spPr>
          <a:xfrm>
            <a:off x="7503962" y="2044310"/>
            <a:ext cx="466377" cy="466377"/>
          </a:xfrm>
          <a:prstGeom prst="ellipse">
            <a:avLst/>
          </a:prstGeom>
          <a:solidFill>
            <a:srgbClr val="27D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C0251C7-F97E-4D45-A3E3-D19E3DA0BC01}"/>
              </a:ext>
            </a:extLst>
          </p:cNvPr>
          <p:cNvSpPr txBox="1">
            <a:spLocks/>
          </p:cNvSpPr>
          <p:nvPr/>
        </p:nvSpPr>
        <p:spPr>
          <a:xfrm>
            <a:off x="5713569" y="1997641"/>
            <a:ext cx="1880809" cy="559715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kern="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Secondary Color</a:t>
            </a:r>
            <a:br>
              <a:rPr lang="en-US" altLang="ko-KR" sz="1600" dirty="0">
                <a:latin typeface="나눔고딕" panose="020D0604000000000000" pitchFamily="50" charset="-127"/>
                <a:ea typeface="MS Gothic" panose="020B0609070205080204" pitchFamily="49" charset="-128"/>
              </a:rPr>
            </a:br>
            <a:r>
              <a:rPr lang="en-US" altLang="ko-KR" sz="1100" kern="1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Verdana" pitchFamily="34" charset="0"/>
              </a:rPr>
              <a:t>Action Color </a:t>
            </a:r>
            <a:endParaRPr lang="en-US" altLang="ko-KR" sz="800" b="1" kern="1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Verdana" pitchFamily="34" charset="0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1C9D9E7-D3ED-403D-8F33-5A59827669C6}"/>
              </a:ext>
            </a:extLst>
          </p:cNvPr>
          <p:cNvSpPr txBox="1">
            <a:spLocks/>
          </p:cNvSpPr>
          <p:nvPr/>
        </p:nvSpPr>
        <p:spPr>
          <a:xfrm>
            <a:off x="5713569" y="3546421"/>
            <a:ext cx="1880809" cy="559715"/>
          </a:xfrm>
          <a:prstGeom prst="rect">
            <a:avLst/>
          </a:prstGeom>
        </p:spPr>
        <p:txBody>
          <a:bodyPr vert="horz" lIns="104306" tIns="52153" rIns="104306" bIns="52153" rtlCol="0" anchor="t">
            <a:no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kern="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Surface Color</a:t>
            </a:r>
            <a:endParaRPr lang="en-US" altLang="ko-KR" sz="800" b="1" kern="100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sp>
        <p:nvSpPr>
          <p:cNvPr id="19" name="타원 55">
            <a:extLst>
              <a:ext uri="{FF2B5EF4-FFF2-40B4-BE49-F238E27FC236}">
                <a16:creationId xmlns:a16="http://schemas.microsoft.com/office/drawing/2014/main" id="{B47AA383-2874-4239-AE45-B50CB971F00D}"/>
              </a:ext>
            </a:extLst>
          </p:cNvPr>
          <p:cNvSpPr/>
          <p:nvPr/>
        </p:nvSpPr>
        <p:spPr>
          <a:xfrm>
            <a:off x="7532602" y="3593090"/>
            <a:ext cx="466377" cy="466377"/>
          </a:xfrm>
          <a:prstGeom prst="ellipse">
            <a:avLst/>
          </a:prstGeom>
          <a:solidFill>
            <a:schemeClr val="bg1"/>
          </a:solidFill>
          <a:ln w="9525">
            <a:solidFill>
              <a:srgbClr val="D5D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rgbClr val="D5DADE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81684F25-BD94-2C36-2034-F144AD8C6F13}"/>
              </a:ext>
            </a:extLst>
          </p:cNvPr>
          <p:cNvSpPr txBox="1"/>
          <p:nvPr/>
        </p:nvSpPr>
        <p:spPr>
          <a:xfrm>
            <a:off x="2762456" y="2517384"/>
            <a:ext cx="744209" cy="23923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#27D8E5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31">
            <a:extLst>
              <a:ext uri="{FF2B5EF4-FFF2-40B4-BE49-F238E27FC236}">
                <a16:creationId xmlns:a16="http://schemas.microsoft.com/office/drawing/2014/main" id="{D4B2D7FA-5C8E-34D5-4298-79D492AFDE13}"/>
              </a:ext>
            </a:extLst>
          </p:cNvPr>
          <p:cNvSpPr txBox="1"/>
          <p:nvPr/>
        </p:nvSpPr>
        <p:spPr>
          <a:xfrm>
            <a:off x="7324272" y="2517384"/>
            <a:ext cx="825758" cy="23923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#27D8E5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E64CC097-8FE2-278F-363B-4754F04D5189}"/>
              </a:ext>
            </a:extLst>
          </p:cNvPr>
          <p:cNvSpPr txBox="1"/>
          <p:nvPr/>
        </p:nvSpPr>
        <p:spPr>
          <a:xfrm>
            <a:off x="2858801" y="4072050"/>
            <a:ext cx="559653" cy="23923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#FFFFFF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E82D81E9-948D-8561-61AE-B6DB9AA466E3}"/>
              </a:ext>
            </a:extLst>
          </p:cNvPr>
          <p:cNvSpPr txBox="1"/>
          <p:nvPr/>
        </p:nvSpPr>
        <p:spPr>
          <a:xfrm>
            <a:off x="7485964" y="4072050"/>
            <a:ext cx="559653" cy="23923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#FFFFFF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45">
            <a:extLst>
              <a:ext uri="{FF2B5EF4-FFF2-40B4-BE49-F238E27FC236}">
                <a16:creationId xmlns:a16="http://schemas.microsoft.com/office/drawing/2014/main" id="{92A92466-3582-4BE2-8964-10BCF8FD7E4C}"/>
              </a:ext>
            </a:extLst>
          </p:cNvPr>
          <p:cNvSpPr/>
          <p:nvPr/>
        </p:nvSpPr>
        <p:spPr>
          <a:xfrm>
            <a:off x="1616831" y="5389379"/>
            <a:ext cx="465743" cy="465743"/>
          </a:xfrm>
          <a:prstGeom prst="ellipse">
            <a:avLst/>
          </a:prstGeom>
          <a:solidFill>
            <a:srgbClr val="E0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46">
            <a:extLst>
              <a:ext uri="{FF2B5EF4-FFF2-40B4-BE49-F238E27FC236}">
                <a16:creationId xmlns:a16="http://schemas.microsoft.com/office/drawing/2014/main" id="{B75F2DE5-0F38-4C18-B3E9-006FD41FBA0C}"/>
              </a:ext>
            </a:extLst>
          </p:cNvPr>
          <p:cNvSpPr/>
          <p:nvPr/>
        </p:nvSpPr>
        <p:spPr>
          <a:xfrm>
            <a:off x="2379295" y="5389379"/>
            <a:ext cx="466377" cy="466377"/>
          </a:xfrm>
          <a:prstGeom prst="ellipse">
            <a:avLst/>
          </a:prstGeom>
          <a:solidFill>
            <a:srgbClr val="B1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47">
            <a:extLst>
              <a:ext uri="{FF2B5EF4-FFF2-40B4-BE49-F238E27FC236}">
                <a16:creationId xmlns:a16="http://schemas.microsoft.com/office/drawing/2014/main" id="{73EAB96F-A265-44F3-AF24-7C7B7AA82233}"/>
              </a:ext>
            </a:extLst>
          </p:cNvPr>
          <p:cNvSpPr/>
          <p:nvPr/>
        </p:nvSpPr>
        <p:spPr>
          <a:xfrm>
            <a:off x="3889778" y="5388745"/>
            <a:ext cx="466377" cy="466377"/>
          </a:xfrm>
          <a:prstGeom prst="ellipse">
            <a:avLst/>
          </a:prstGeom>
          <a:solidFill>
            <a:srgbClr val="FDE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48">
            <a:extLst>
              <a:ext uri="{FF2B5EF4-FFF2-40B4-BE49-F238E27FC236}">
                <a16:creationId xmlns:a16="http://schemas.microsoft.com/office/drawing/2014/main" id="{4419C736-B567-42CD-BB83-DD664795F4DB}"/>
              </a:ext>
            </a:extLst>
          </p:cNvPr>
          <p:cNvSpPr/>
          <p:nvPr/>
        </p:nvSpPr>
        <p:spPr>
          <a:xfrm>
            <a:off x="4642923" y="5388745"/>
            <a:ext cx="466377" cy="466377"/>
          </a:xfrm>
          <a:prstGeom prst="ellipse">
            <a:avLst/>
          </a:prstGeom>
          <a:solidFill>
            <a:srgbClr val="FCD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타원 50">
            <a:extLst>
              <a:ext uri="{FF2B5EF4-FFF2-40B4-BE49-F238E27FC236}">
                <a16:creationId xmlns:a16="http://schemas.microsoft.com/office/drawing/2014/main" id="{E5E173CF-2D02-44A0-9D02-403BB38C61D8}"/>
              </a:ext>
            </a:extLst>
          </p:cNvPr>
          <p:cNvSpPr/>
          <p:nvPr/>
        </p:nvSpPr>
        <p:spPr>
          <a:xfrm>
            <a:off x="3136634" y="5389379"/>
            <a:ext cx="466377" cy="466377"/>
          </a:xfrm>
          <a:prstGeom prst="ellipse">
            <a:avLst/>
          </a:prstGeom>
          <a:solidFill>
            <a:srgbClr val="48B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49">
            <a:extLst>
              <a:ext uri="{FF2B5EF4-FFF2-40B4-BE49-F238E27FC236}">
                <a16:creationId xmlns:a16="http://schemas.microsoft.com/office/drawing/2014/main" id="{72D34487-2B5F-47F1-ACC3-F9D6C93FEC9A}"/>
              </a:ext>
            </a:extLst>
          </p:cNvPr>
          <p:cNvSpPr/>
          <p:nvPr/>
        </p:nvSpPr>
        <p:spPr>
          <a:xfrm>
            <a:off x="6922499" y="5383834"/>
            <a:ext cx="466377" cy="466377"/>
          </a:xfrm>
          <a:prstGeom prst="ellipse">
            <a:avLst/>
          </a:prstGeom>
          <a:solidFill>
            <a:srgbClr val="DFDFDF"/>
          </a:solidFill>
          <a:ln w="9525">
            <a:solidFill>
              <a:srgbClr val="D5D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rgbClr val="D5DADE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52">
            <a:extLst>
              <a:ext uri="{FF2B5EF4-FFF2-40B4-BE49-F238E27FC236}">
                <a16:creationId xmlns:a16="http://schemas.microsoft.com/office/drawing/2014/main" id="{452776E6-70F4-4B2D-B790-7FA80360F20D}"/>
              </a:ext>
            </a:extLst>
          </p:cNvPr>
          <p:cNvSpPr/>
          <p:nvPr/>
        </p:nvSpPr>
        <p:spPr>
          <a:xfrm>
            <a:off x="7680524" y="5383834"/>
            <a:ext cx="466377" cy="466377"/>
          </a:xfrm>
          <a:prstGeom prst="ellipse">
            <a:avLst/>
          </a:prstGeom>
          <a:solidFill>
            <a:srgbClr val="95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53">
            <a:extLst>
              <a:ext uri="{FF2B5EF4-FFF2-40B4-BE49-F238E27FC236}">
                <a16:creationId xmlns:a16="http://schemas.microsoft.com/office/drawing/2014/main" id="{2E49F9BB-A6F2-4FE2-982D-B382CA84F85D}"/>
              </a:ext>
            </a:extLst>
          </p:cNvPr>
          <p:cNvSpPr/>
          <p:nvPr/>
        </p:nvSpPr>
        <p:spPr>
          <a:xfrm>
            <a:off x="8442301" y="5383834"/>
            <a:ext cx="466377" cy="466377"/>
          </a:xfrm>
          <a:prstGeom prst="ellipse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48">
            <a:extLst>
              <a:ext uri="{FF2B5EF4-FFF2-40B4-BE49-F238E27FC236}">
                <a16:creationId xmlns:a16="http://schemas.microsoft.com/office/drawing/2014/main" id="{6FAD8B24-9985-0E14-C66C-3FC577DFF07F}"/>
              </a:ext>
            </a:extLst>
          </p:cNvPr>
          <p:cNvSpPr/>
          <p:nvPr/>
        </p:nvSpPr>
        <p:spPr>
          <a:xfrm>
            <a:off x="5404700" y="5388745"/>
            <a:ext cx="466377" cy="466377"/>
          </a:xfrm>
          <a:prstGeom prst="ellipse">
            <a:avLst/>
          </a:prstGeom>
          <a:solidFill>
            <a:srgbClr val="FAB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타원 48">
            <a:extLst>
              <a:ext uri="{FF2B5EF4-FFF2-40B4-BE49-F238E27FC236}">
                <a16:creationId xmlns:a16="http://schemas.microsoft.com/office/drawing/2014/main" id="{00CC5A6F-49C5-AEC6-EC76-664B15D39680}"/>
              </a:ext>
            </a:extLst>
          </p:cNvPr>
          <p:cNvSpPr/>
          <p:nvPr/>
        </p:nvSpPr>
        <p:spPr>
          <a:xfrm>
            <a:off x="6162725" y="5388745"/>
            <a:ext cx="466377" cy="46637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TextBox 63">
            <a:extLst>
              <a:ext uri="{FF2B5EF4-FFF2-40B4-BE49-F238E27FC236}">
                <a16:creationId xmlns:a16="http://schemas.microsoft.com/office/drawing/2014/main" id="{1FE3E6E7-3E63-3479-6321-05E97ADEE76B}"/>
              </a:ext>
            </a:extLst>
          </p:cNvPr>
          <p:cNvSpPr txBox="1"/>
          <p:nvPr/>
        </p:nvSpPr>
        <p:spPr>
          <a:xfrm>
            <a:off x="1569877" y="5867216"/>
            <a:ext cx="559653" cy="186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#E0F5F6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68">
            <a:extLst>
              <a:ext uri="{FF2B5EF4-FFF2-40B4-BE49-F238E27FC236}">
                <a16:creationId xmlns:a16="http://schemas.microsoft.com/office/drawing/2014/main" id="{EA3BDF31-E497-1414-5A2A-0FE230AC272E}"/>
              </a:ext>
            </a:extLst>
          </p:cNvPr>
          <p:cNvSpPr txBox="1"/>
          <p:nvPr/>
        </p:nvSpPr>
        <p:spPr>
          <a:xfrm>
            <a:off x="2332657" y="5867216"/>
            <a:ext cx="559653" cy="186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#B1E9ED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71">
            <a:extLst>
              <a:ext uri="{FF2B5EF4-FFF2-40B4-BE49-F238E27FC236}">
                <a16:creationId xmlns:a16="http://schemas.microsoft.com/office/drawing/2014/main" id="{75259AFA-4DFE-BCBD-A47B-1001989EBC31}"/>
              </a:ext>
            </a:extLst>
          </p:cNvPr>
          <p:cNvSpPr txBox="1"/>
          <p:nvPr/>
        </p:nvSpPr>
        <p:spPr>
          <a:xfrm>
            <a:off x="3095438" y="5867216"/>
            <a:ext cx="559653" cy="186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#48B1DE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72">
            <a:extLst>
              <a:ext uri="{FF2B5EF4-FFF2-40B4-BE49-F238E27FC236}">
                <a16:creationId xmlns:a16="http://schemas.microsoft.com/office/drawing/2014/main" id="{640003C1-546F-C12E-C4F5-F691790F7AE8}"/>
              </a:ext>
            </a:extLst>
          </p:cNvPr>
          <p:cNvSpPr txBox="1"/>
          <p:nvPr/>
        </p:nvSpPr>
        <p:spPr>
          <a:xfrm>
            <a:off x="3843141" y="5867216"/>
            <a:ext cx="559653" cy="186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#FDE9B3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3FF6A73-4BC7-7E38-FEC2-3171A42122A7}"/>
              </a:ext>
            </a:extLst>
          </p:cNvPr>
          <p:cNvSpPr txBox="1"/>
          <p:nvPr/>
        </p:nvSpPr>
        <p:spPr>
          <a:xfrm>
            <a:off x="4596285" y="5867216"/>
            <a:ext cx="559653" cy="186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#FCD045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80">
            <a:extLst>
              <a:ext uri="{FF2B5EF4-FFF2-40B4-BE49-F238E27FC236}">
                <a16:creationId xmlns:a16="http://schemas.microsoft.com/office/drawing/2014/main" id="{6A46A312-2524-2FBC-791D-7FFE2D4F91D6}"/>
              </a:ext>
            </a:extLst>
          </p:cNvPr>
          <p:cNvSpPr txBox="1"/>
          <p:nvPr/>
        </p:nvSpPr>
        <p:spPr>
          <a:xfrm>
            <a:off x="5358062" y="5867216"/>
            <a:ext cx="559653" cy="186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#FABE59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85">
            <a:extLst>
              <a:ext uri="{FF2B5EF4-FFF2-40B4-BE49-F238E27FC236}">
                <a16:creationId xmlns:a16="http://schemas.microsoft.com/office/drawing/2014/main" id="{5DBEC8BB-3CAA-8A9F-418C-895ED759B343}"/>
              </a:ext>
            </a:extLst>
          </p:cNvPr>
          <p:cNvSpPr txBox="1"/>
          <p:nvPr/>
        </p:nvSpPr>
        <p:spPr>
          <a:xfrm>
            <a:off x="6116088" y="5867216"/>
            <a:ext cx="559653" cy="186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#FFFFFF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86">
            <a:extLst>
              <a:ext uri="{FF2B5EF4-FFF2-40B4-BE49-F238E27FC236}">
                <a16:creationId xmlns:a16="http://schemas.microsoft.com/office/drawing/2014/main" id="{FF890986-2861-2C06-D4CD-7A8F26CACCA8}"/>
              </a:ext>
            </a:extLst>
          </p:cNvPr>
          <p:cNvSpPr txBox="1"/>
          <p:nvPr/>
        </p:nvSpPr>
        <p:spPr>
          <a:xfrm>
            <a:off x="6875861" y="5867216"/>
            <a:ext cx="559653" cy="186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#DFDFDF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87">
            <a:extLst>
              <a:ext uri="{FF2B5EF4-FFF2-40B4-BE49-F238E27FC236}">
                <a16:creationId xmlns:a16="http://schemas.microsoft.com/office/drawing/2014/main" id="{B2AD8D3E-7F5B-C952-B170-FE0CA57A9E3D}"/>
              </a:ext>
            </a:extLst>
          </p:cNvPr>
          <p:cNvSpPr txBox="1"/>
          <p:nvPr/>
        </p:nvSpPr>
        <p:spPr>
          <a:xfrm>
            <a:off x="7635634" y="5867216"/>
            <a:ext cx="559653" cy="186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#959FA5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88">
            <a:extLst>
              <a:ext uri="{FF2B5EF4-FFF2-40B4-BE49-F238E27FC236}">
                <a16:creationId xmlns:a16="http://schemas.microsoft.com/office/drawing/2014/main" id="{5DAAF9F5-9C04-3911-98A8-DA457B010DBD}"/>
              </a:ext>
            </a:extLst>
          </p:cNvPr>
          <p:cNvSpPr txBox="1"/>
          <p:nvPr/>
        </p:nvSpPr>
        <p:spPr>
          <a:xfrm>
            <a:off x="8395663" y="5867216"/>
            <a:ext cx="559653" cy="18607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#151515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7" name="직선 연결선 3">
            <a:extLst>
              <a:ext uri="{FF2B5EF4-FFF2-40B4-BE49-F238E27FC236}">
                <a16:creationId xmlns:a16="http://schemas.microsoft.com/office/drawing/2014/main" id="{E36F3EE7-5D78-4175-AFDF-F51270854B60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10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28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4717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TYPOGRAPHY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GUIDE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92AB5C-64AE-4ECC-980B-E56F4E391D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29" y="1742883"/>
            <a:ext cx="3275242" cy="1335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AAE10A-68C9-46AE-9AD1-B495140A0C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15" y="3471935"/>
            <a:ext cx="2441470" cy="1335276"/>
          </a:xfrm>
          <a:prstGeom prst="rect">
            <a:avLst/>
          </a:prstGeom>
        </p:spPr>
      </p:pic>
      <p:pic>
        <p:nvPicPr>
          <p:cNvPr id="11" name="그림 13">
            <a:extLst>
              <a:ext uri="{FF2B5EF4-FFF2-40B4-BE49-F238E27FC236}">
                <a16:creationId xmlns:a16="http://schemas.microsoft.com/office/drawing/2014/main" id="{6E71698C-3C69-46D0-8DC0-460C1297E4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48" y="5276673"/>
            <a:ext cx="2439404" cy="1335274"/>
          </a:xfrm>
          <a:prstGeom prst="rect">
            <a:avLst/>
          </a:prstGeom>
        </p:spPr>
      </p:pic>
      <p:pic>
        <p:nvPicPr>
          <p:cNvPr id="12" name="그림 4">
            <a:extLst>
              <a:ext uri="{FF2B5EF4-FFF2-40B4-BE49-F238E27FC236}">
                <a16:creationId xmlns:a16="http://schemas.microsoft.com/office/drawing/2014/main" id="{3B951F7E-0A49-431E-84D6-E512F00352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87" y="1758303"/>
            <a:ext cx="3283148" cy="1433278"/>
          </a:xfrm>
          <a:prstGeom prst="rect">
            <a:avLst/>
          </a:prstGeom>
        </p:spPr>
      </p:pic>
      <p:pic>
        <p:nvPicPr>
          <p:cNvPr id="13" name="그림 11">
            <a:extLst>
              <a:ext uri="{FF2B5EF4-FFF2-40B4-BE49-F238E27FC236}">
                <a16:creationId xmlns:a16="http://schemas.microsoft.com/office/drawing/2014/main" id="{1AC4D077-6A10-4AF3-932E-B80A93F385B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71" y="4009918"/>
            <a:ext cx="2851676" cy="431472"/>
          </a:xfrm>
          <a:prstGeom prst="rect">
            <a:avLst/>
          </a:prstGeom>
        </p:spPr>
      </p:pic>
      <p:pic>
        <p:nvPicPr>
          <p:cNvPr id="14" name="그림 15">
            <a:extLst>
              <a:ext uri="{FF2B5EF4-FFF2-40B4-BE49-F238E27FC236}">
                <a16:creationId xmlns:a16="http://schemas.microsoft.com/office/drawing/2014/main" id="{D98A8E8D-A38B-4934-B591-447FE3A9D2F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933" y="5471923"/>
            <a:ext cx="2789684" cy="94477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F8FB3CC-2002-40D0-A45D-C0F7B1C4D240}"/>
              </a:ext>
            </a:extLst>
          </p:cNvPr>
          <p:cNvGrpSpPr/>
          <p:nvPr/>
        </p:nvGrpSpPr>
        <p:grpSpPr>
          <a:xfrm>
            <a:off x="564862" y="1593913"/>
            <a:ext cx="1956691" cy="4685035"/>
            <a:chOff x="257992" y="1265306"/>
            <a:chExt cx="1956691" cy="4685035"/>
          </a:xfrm>
        </p:grpSpPr>
        <p:sp>
          <p:nvSpPr>
            <p:cNvPr id="15" name="내용 개체 틀 2">
              <a:extLst>
                <a:ext uri="{FF2B5EF4-FFF2-40B4-BE49-F238E27FC236}">
                  <a16:creationId xmlns:a16="http://schemas.microsoft.com/office/drawing/2014/main" id="{8880E80C-831A-4DBB-8EA0-E619086E65A5}"/>
                </a:ext>
              </a:extLst>
            </p:cNvPr>
            <p:cNvSpPr txBox="1">
              <a:spLocks/>
            </p:cNvSpPr>
            <p:nvPr/>
          </p:nvSpPr>
          <p:spPr>
            <a:xfrm>
              <a:off x="402772" y="4948066"/>
              <a:ext cx="1811910" cy="1002275"/>
            </a:xfrm>
            <a:prstGeom prst="rect">
              <a:avLst/>
            </a:prstGeom>
          </p:spPr>
          <p:txBody>
            <a:bodyPr vert="horz" lIns="104306" tIns="52153" rIns="104306" bIns="52153" rtlCol="0">
              <a:noAutofit/>
            </a:bodyPr>
            <a:lstStyle>
              <a:lvl1pPr marL="361950" indent="-361950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Tx/>
                <a:buBlip>
                  <a:blip r:embed="rId8"/>
                </a:buBlip>
                <a:defRPr sz="1400" kern="1200" spc="0" baseline="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  <a:sym typeface="Wingdings 2"/>
                </a:defRPr>
              </a:lvl1pPr>
              <a:lvl2pPr marL="538163" indent="-93663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2pPr>
              <a:lvl3pPr marL="715963" indent="-92075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나눔고딕" panose="020D0604000000000000" pitchFamily="50" charset="-127"/>
                <a:buChar char="＿"/>
                <a:defRPr sz="10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3pPr>
              <a:lvl4pPr marL="989013" indent="-93663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 sz="800" kern="120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4pPr>
              <a:lvl5pPr marL="1168400" indent="-93663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»"/>
                <a:defRPr sz="700" kern="120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5pPr>
              <a:lvl6pPr marL="2868404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Body Copy</a:t>
              </a:r>
            </a:p>
            <a:p>
              <a:pPr marL="0" indent="0">
                <a:buNone/>
              </a:pPr>
              <a:r>
                <a:rPr lang="en-US" altLang="ko-KR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-   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본문</a:t>
              </a:r>
            </a:p>
          </p:txBody>
        </p:sp>
        <p:sp>
          <p:nvSpPr>
            <p:cNvPr id="16" name="내용 개체 틀 2">
              <a:extLst>
                <a:ext uri="{FF2B5EF4-FFF2-40B4-BE49-F238E27FC236}">
                  <a16:creationId xmlns:a16="http://schemas.microsoft.com/office/drawing/2014/main" id="{0557FF9B-15EB-40E2-9A9E-B3C18E59D994}"/>
                </a:ext>
              </a:extLst>
            </p:cNvPr>
            <p:cNvSpPr txBox="1">
              <a:spLocks/>
            </p:cNvSpPr>
            <p:nvPr/>
          </p:nvSpPr>
          <p:spPr>
            <a:xfrm>
              <a:off x="402772" y="3098580"/>
              <a:ext cx="1811910" cy="1263031"/>
            </a:xfrm>
            <a:prstGeom prst="rect">
              <a:avLst/>
            </a:prstGeom>
          </p:spPr>
          <p:txBody>
            <a:bodyPr vert="horz" lIns="104306" tIns="52153" rIns="104306" bIns="52153" rtlCol="0">
              <a:noAutofit/>
            </a:bodyPr>
            <a:lstStyle>
              <a:lvl1pPr marL="361950" indent="-361950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Tx/>
                <a:buBlip>
                  <a:blip r:embed="rId8"/>
                </a:buBlip>
                <a:defRPr sz="1400" kern="1200" spc="0" baseline="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  <a:sym typeface="Wingdings 2"/>
                </a:defRPr>
              </a:lvl1pPr>
              <a:lvl2pPr marL="538163" indent="-93663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2pPr>
              <a:lvl3pPr marL="715963" indent="-92075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나눔고딕" panose="020D0604000000000000" pitchFamily="50" charset="-127"/>
                <a:buChar char="＿"/>
                <a:defRPr sz="10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3pPr>
              <a:lvl4pPr marL="989013" indent="-93663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 sz="800" kern="120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4pPr>
              <a:lvl5pPr marL="1168400" indent="-93663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»"/>
                <a:defRPr sz="700" kern="120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5pPr>
              <a:lvl6pPr marL="2868404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Menu</a:t>
              </a:r>
            </a:p>
            <a:p>
              <a:pPr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Category</a:t>
              </a:r>
            </a:p>
            <a:p>
              <a:pPr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Subtitle</a:t>
              </a:r>
            </a:p>
            <a:p>
              <a:pPr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소제목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FA1A9220-52E6-4FDC-B44F-C56D4988541C}"/>
                </a:ext>
              </a:extLst>
            </p:cNvPr>
            <p:cNvSpPr txBox="1">
              <a:spLocks/>
            </p:cNvSpPr>
            <p:nvPr/>
          </p:nvSpPr>
          <p:spPr>
            <a:xfrm>
              <a:off x="402773" y="1265306"/>
              <a:ext cx="1811910" cy="1559774"/>
            </a:xfrm>
            <a:prstGeom prst="rect">
              <a:avLst/>
            </a:prstGeom>
          </p:spPr>
          <p:txBody>
            <a:bodyPr vert="horz" lIns="104306" tIns="52153" rIns="104306" bIns="52153" rtlCol="0">
              <a:noAutofit/>
            </a:bodyPr>
            <a:lstStyle>
              <a:lvl1pPr marL="361950" indent="-361950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Tx/>
                <a:buBlip>
                  <a:blip r:embed="rId8"/>
                </a:buBlip>
                <a:defRPr sz="1400" kern="1200" spc="0" baseline="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  <a:sym typeface="Wingdings 2"/>
                </a:defRPr>
              </a:lvl1pPr>
              <a:lvl2pPr marL="538163" indent="-93663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2pPr>
              <a:lvl3pPr marL="715963" indent="-92075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나눔고딕" panose="020D0604000000000000" pitchFamily="50" charset="-127"/>
                <a:buChar char="＿"/>
                <a:defRPr sz="10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3pPr>
              <a:lvl4pPr marL="989013" indent="-93663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 sz="800" kern="120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4pPr>
              <a:lvl5pPr marL="1168400" indent="-93663" algn="l" defTabSz="1043056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»"/>
                <a:defRPr sz="700" kern="120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5pPr>
              <a:lvl6pPr marL="2868404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89932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911460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32988" indent="-260764" algn="l" defTabSz="104305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APP Title</a:t>
              </a:r>
              <a:endParaRPr lang="en-US" altLang="ko-KR" b="1" dirty="0">
                <a:solidFill>
                  <a:prstClr val="white">
                    <a:lumMod val="6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Screen Title</a:t>
              </a:r>
            </a:p>
            <a:p>
              <a:pPr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Headline</a:t>
              </a:r>
            </a:p>
            <a:p>
              <a:pPr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제목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B43340-EEFB-4851-A63D-06B7E78DE4E6}"/>
                </a:ext>
              </a:extLst>
            </p:cNvPr>
            <p:cNvSpPr/>
            <p:nvPr/>
          </p:nvSpPr>
          <p:spPr>
            <a:xfrm rot="5400000">
              <a:off x="161106" y="1417414"/>
              <a:ext cx="338553" cy="144780"/>
            </a:xfrm>
            <a:prstGeom prst="rect">
              <a:avLst/>
            </a:prstGeom>
            <a:solidFill>
              <a:srgbClr val="20D6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A422D6-F354-4C5F-A37C-EEAF28DB580D}"/>
                </a:ext>
              </a:extLst>
            </p:cNvPr>
            <p:cNvSpPr/>
            <p:nvPr/>
          </p:nvSpPr>
          <p:spPr>
            <a:xfrm rot="5400000">
              <a:off x="161105" y="3249818"/>
              <a:ext cx="338553" cy="144780"/>
            </a:xfrm>
            <a:prstGeom prst="rect">
              <a:avLst/>
            </a:prstGeom>
            <a:solidFill>
              <a:srgbClr val="20D6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DE66AC-C1B9-490B-B5DA-9D517845AB31}"/>
                </a:ext>
              </a:extLst>
            </p:cNvPr>
            <p:cNvSpPr/>
            <p:nvPr/>
          </p:nvSpPr>
          <p:spPr>
            <a:xfrm rot="5400000">
              <a:off x="161105" y="5110437"/>
              <a:ext cx="338553" cy="144780"/>
            </a:xfrm>
            <a:prstGeom prst="rect">
              <a:avLst/>
            </a:prstGeom>
            <a:solidFill>
              <a:srgbClr val="20D6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53FE32-9C51-4512-86B5-898BFDABA22B}"/>
              </a:ext>
            </a:extLst>
          </p:cNvPr>
          <p:cNvGrpSpPr/>
          <p:nvPr/>
        </p:nvGrpSpPr>
        <p:grpSpPr>
          <a:xfrm>
            <a:off x="-10888" y="1019619"/>
            <a:ext cx="9916888" cy="356900"/>
            <a:chOff x="-10888" y="1262498"/>
            <a:chExt cx="9916888" cy="3569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CCA817-7272-403E-9778-DC64047D8E38}"/>
                </a:ext>
              </a:extLst>
            </p:cNvPr>
            <p:cNvSpPr txBox="1"/>
            <p:nvPr/>
          </p:nvSpPr>
          <p:spPr>
            <a:xfrm>
              <a:off x="709112" y="1262498"/>
              <a:ext cx="1176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43D4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ROLE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9C077E-9D4A-4720-9DFD-D29D9904DCBB}"/>
                </a:ext>
              </a:extLst>
            </p:cNvPr>
            <p:cNvSpPr txBox="1"/>
            <p:nvPr/>
          </p:nvSpPr>
          <p:spPr>
            <a:xfrm>
              <a:off x="7400021" y="1262498"/>
              <a:ext cx="156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43D4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TYPOGRAPHY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525C3F-F1B8-415D-BDAC-EF211F9FB05B}"/>
                </a:ext>
              </a:extLst>
            </p:cNvPr>
            <p:cNvSpPr txBox="1"/>
            <p:nvPr/>
          </p:nvSpPr>
          <p:spPr>
            <a:xfrm>
              <a:off x="4208950" y="1262498"/>
              <a:ext cx="1176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43D4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FONT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B8035A-4BEF-4B32-88A3-CCE94934B320}"/>
                </a:ext>
              </a:extLst>
            </p:cNvPr>
            <p:cNvCxnSpPr/>
            <p:nvPr/>
          </p:nvCxnSpPr>
          <p:spPr>
            <a:xfrm>
              <a:off x="-10888" y="1619398"/>
              <a:ext cx="9916888" cy="0"/>
            </a:xfrm>
            <a:prstGeom prst="line">
              <a:avLst/>
            </a:prstGeom>
            <a:ln w="19050">
              <a:solidFill>
                <a:srgbClr val="F7F7F7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3">
              <a:extLst>
                <a:ext uri="{FF2B5EF4-FFF2-40B4-BE49-F238E27FC236}">
                  <a16:creationId xmlns:a16="http://schemas.microsoft.com/office/drawing/2014/main" id="{C56D1490-AD9A-4857-8BCD-27134AD215EF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" y="1598434"/>
              <a:ext cx="447675" cy="0"/>
            </a:xfrm>
            <a:prstGeom prst="line">
              <a:avLst/>
            </a:prstGeom>
            <a:ln w="57150">
              <a:solidFill>
                <a:srgbClr val="27D8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3">
              <a:extLst>
                <a:ext uri="{FF2B5EF4-FFF2-40B4-BE49-F238E27FC236}">
                  <a16:creationId xmlns:a16="http://schemas.microsoft.com/office/drawing/2014/main" id="{8DDD9672-6E6F-4B76-AAB8-E3BDA90D4F58}"/>
                </a:ext>
              </a:extLst>
            </p:cNvPr>
            <p:cNvCxnSpPr>
              <a:cxnSpLocks/>
            </p:cNvCxnSpPr>
            <p:nvPr/>
          </p:nvCxnSpPr>
          <p:spPr>
            <a:xfrm>
              <a:off x="4565387" y="1598434"/>
              <a:ext cx="452438" cy="0"/>
            </a:xfrm>
            <a:prstGeom prst="line">
              <a:avLst/>
            </a:prstGeom>
            <a:ln w="57150">
              <a:solidFill>
                <a:srgbClr val="27D8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3">
              <a:extLst>
                <a:ext uri="{FF2B5EF4-FFF2-40B4-BE49-F238E27FC236}">
                  <a16:creationId xmlns:a16="http://schemas.microsoft.com/office/drawing/2014/main" id="{AF77BCBF-9B7C-429C-B577-88B2F237B4E6}"/>
                </a:ext>
              </a:extLst>
            </p:cNvPr>
            <p:cNvCxnSpPr>
              <a:cxnSpLocks/>
            </p:cNvCxnSpPr>
            <p:nvPr/>
          </p:nvCxnSpPr>
          <p:spPr>
            <a:xfrm>
              <a:off x="7558671" y="1598434"/>
              <a:ext cx="1225550" cy="0"/>
            </a:xfrm>
            <a:prstGeom prst="line">
              <a:avLst/>
            </a:prstGeom>
            <a:ln w="57150">
              <a:solidFill>
                <a:srgbClr val="27D8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0B3208-3C01-401E-B4AE-DC9A19D9308D}"/>
              </a:ext>
            </a:extLst>
          </p:cNvPr>
          <p:cNvGrpSpPr/>
          <p:nvPr/>
        </p:nvGrpSpPr>
        <p:grpSpPr>
          <a:xfrm>
            <a:off x="0" y="1376519"/>
            <a:ext cx="9916888" cy="5481481"/>
            <a:chOff x="0" y="1376519"/>
            <a:chExt cx="9916888" cy="548148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F5E87-5B77-4BCE-B27C-F28738070973}"/>
                </a:ext>
              </a:extLst>
            </p:cNvPr>
            <p:cNvCxnSpPr/>
            <p:nvPr/>
          </p:nvCxnSpPr>
          <p:spPr>
            <a:xfrm>
              <a:off x="2686652" y="1376519"/>
              <a:ext cx="0" cy="5481481"/>
            </a:xfrm>
            <a:prstGeom prst="line">
              <a:avLst/>
            </a:prstGeom>
            <a:ln w="19050" cap="flat" cmpd="sng" algn="ctr">
              <a:solidFill>
                <a:srgbClr val="F7F7F7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C83004-8C8C-448C-8C81-1B1B0D3781A4}"/>
                </a:ext>
              </a:extLst>
            </p:cNvPr>
            <p:cNvCxnSpPr/>
            <p:nvPr/>
          </p:nvCxnSpPr>
          <p:spPr>
            <a:xfrm>
              <a:off x="6620064" y="1376519"/>
              <a:ext cx="0" cy="5481481"/>
            </a:xfrm>
            <a:prstGeom prst="line">
              <a:avLst/>
            </a:prstGeom>
            <a:ln w="19050" cap="flat" cmpd="sng" algn="ctr">
              <a:solidFill>
                <a:srgbClr val="F7F7F7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4CB7800-25BD-4C14-AE22-071480B630FD}"/>
                </a:ext>
              </a:extLst>
            </p:cNvPr>
            <p:cNvCxnSpPr/>
            <p:nvPr/>
          </p:nvCxnSpPr>
          <p:spPr>
            <a:xfrm>
              <a:off x="0" y="3210778"/>
              <a:ext cx="9916888" cy="0"/>
            </a:xfrm>
            <a:prstGeom prst="line">
              <a:avLst/>
            </a:prstGeom>
            <a:ln w="19050" cap="flat" cmpd="sng" algn="ctr">
              <a:solidFill>
                <a:srgbClr val="F7F7F7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A71D462-8C69-479B-8A1B-9B8CCBF46A5F}"/>
                </a:ext>
              </a:extLst>
            </p:cNvPr>
            <p:cNvCxnSpPr/>
            <p:nvPr/>
          </p:nvCxnSpPr>
          <p:spPr>
            <a:xfrm>
              <a:off x="0" y="5062688"/>
              <a:ext cx="9916888" cy="0"/>
            </a:xfrm>
            <a:prstGeom prst="line">
              <a:avLst/>
            </a:prstGeom>
            <a:ln w="19050" cap="flat" cmpd="sng" algn="ctr">
              <a:solidFill>
                <a:srgbClr val="F7F7F7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45" name="직선 연결선 3">
            <a:extLst>
              <a:ext uri="{FF2B5EF4-FFF2-40B4-BE49-F238E27FC236}">
                <a16:creationId xmlns:a16="http://schemas.microsoft.com/office/drawing/2014/main" id="{3D3C05FA-6C87-4921-AFDA-3F2EEC786BF7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2">
            <a:extLst>
              <a:ext uri="{FF2B5EF4-FFF2-40B4-BE49-F238E27FC236}">
                <a16:creationId xmlns:a16="http://schemas.microsoft.com/office/drawing/2014/main" id="{914DCC94-425A-42DE-8B17-40EF70376C5B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24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28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4717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TYPOGRAPHY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GUIDE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A250AA-809A-417F-B607-BA9CB54D7DFD}"/>
              </a:ext>
            </a:extLst>
          </p:cNvPr>
          <p:cNvGrpSpPr/>
          <p:nvPr/>
        </p:nvGrpSpPr>
        <p:grpSpPr>
          <a:xfrm>
            <a:off x="-10888" y="1019619"/>
            <a:ext cx="9916888" cy="356900"/>
            <a:chOff x="-10888" y="1262498"/>
            <a:chExt cx="9916888" cy="3569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06E8B9-8A85-4532-8565-082CBC94FD70}"/>
                </a:ext>
              </a:extLst>
            </p:cNvPr>
            <p:cNvSpPr txBox="1"/>
            <p:nvPr/>
          </p:nvSpPr>
          <p:spPr>
            <a:xfrm>
              <a:off x="709112" y="1262498"/>
              <a:ext cx="1176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43D4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ROLE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9D84C9-0C6F-4511-91B0-DAC1CC7A5A76}"/>
                </a:ext>
              </a:extLst>
            </p:cNvPr>
            <p:cNvSpPr txBox="1"/>
            <p:nvPr/>
          </p:nvSpPr>
          <p:spPr>
            <a:xfrm>
              <a:off x="7400021" y="1262498"/>
              <a:ext cx="156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43D4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TYPOGRAPHY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0E0559-1B1E-48BC-BD5E-1233E4AE26FC}"/>
                </a:ext>
              </a:extLst>
            </p:cNvPr>
            <p:cNvSpPr txBox="1"/>
            <p:nvPr/>
          </p:nvSpPr>
          <p:spPr>
            <a:xfrm>
              <a:off x="4208950" y="1262498"/>
              <a:ext cx="1176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43D4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FONT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FC4D902-B9B0-44E0-92DC-65AF378F703D}"/>
                </a:ext>
              </a:extLst>
            </p:cNvPr>
            <p:cNvCxnSpPr/>
            <p:nvPr/>
          </p:nvCxnSpPr>
          <p:spPr>
            <a:xfrm>
              <a:off x="-10888" y="1619398"/>
              <a:ext cx="9916888" cy="0"/>
            </a:xfrm>
            <a:prstGeom prst="line">
              <a:avLst/>
            </a:prstGeom>
            <a:ln w="19050">
              <a:solidFill>
                <a:srgbClr val="F7F7F7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3">
              <a:extLst>
                <a:ext uri="{FF2B5EF4-FFF2-40B4-BE49-F238E27FC236}">
                  <a16:creationId xmlns:a16="http://schemas.microsoft.com/office/drawing/2014/main" id="{71AF4B11-8F74-4E85-AF0D-FEA143C7824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" y="1598434"/>
              <a:ext cx="447675" cy="0"/>
            </a:xfrm>
            <a:prstGeom prst="line">
              <a:avLst/>
            </a:prstGeom>
            <a:ln w="57150">
              <a:solidFill>
                <a:srgbClr val="27D8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3">
              <a:extLst>
                <a:ext uri="{FF2B5EF4-FFF2-40B4-BE49-F238E27FC236}">
                  <a16:creationId xmlns:a16="http://schemas.microsoft.com/office/drawing/2014/main" id="{32A4CB1C-1D70-40D7-A198-7C02617FD837}"/>
                </a:ext>
              </a:extLst>
            </p:cNvPr>
            <p:cNvCxnSpPr>
              <a:cxnSpLocks/>
            </p:cNvCxnSpPr>
            <p:nvPr/>
          </p:nvCxnSpPr>
          <p:spPr>
            <a:xfrm>
              <a:off x="4565387" y="1598434"/>
              <a:ext cx="452438" cy="0"/>
            </a:xfrm>
            <a:prstGeom prst="line">
              <a:avLst/>
            </a:prstGeom>
            <a:ln w="57150">
              <a:solidFill>
                <a:srgbClr val="27D8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3">
              <a:extLst>
                <a:ext uri="{FF2B5EF4-FFF2-40B4-BE49-F238E27FC236}">
                  <a16:creationId xmlns:a16="http://schemas.microsoft.com/office/drawing/2014/main" id="{04BFB8AF-995C-427F-8CB7-F9071BC357C6}"/>
                </a:ext>
              </a:extLst>
            </p:cNvPr>
            <p:cNvCxnSpPr>
              <a:cxnSpLocks/>
            </p:cNvCxnSpPr>
            <p:nvPr/>
          </p:nvCxnSpPr>
          <p:spPr>
            <a:xfrm>
              <a:off x="7558671" y="1598434"/>
              <a:ext cx="1225550" cy="0"/>
            </a:xfrm>
            <a:prstGeom prst="line">
              <a:avLst/>
            </a:prstGeom>
            <a:ln w="57150">
              <a:solidFill>
                <a:srgbClr val="27D8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3">
            <a:extLst>
              <a:ext uri="{FF2B5EF4-FFF2-40B4-BE49-F238E27FC236}">
                <a16:creationId xmlns:a16="http://schemas.microsoft.com/office/drawing/2014/main" id="{B9BC0DB2-8F4A-4F5D-A521-25BC4DCD1C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38" y="1550820"/>
            <a:ext cx="2770936" cy="1579434"/>
          </a:xfrm>
          <a:prstGeom prst="rect">
            <a:avLst/>
          </a:prstGeom>
        </p:spPr>
      </p:pic>
      <p:pic>
        <p:nvPicPr>
          <p:cNvPr id="20" name="그림 5">
            <a:extLst>
              <a:ext uri="{FF2B5EF4-FFF2-40B4-BE49-F238E27FC236}">
                <a16:creationId xmlns:a16="http://schemas.microsoft.com/office/drawing/2014/main" id="{70C660BC-7DEE-4AFE-B2C6-84EA7D05AF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28" y="1724003"/>
            <a:ext cx="2693350" cy="1233067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E8C5348-E446-4D33-BF8D-002D8B471F7E}"/>
              </a:ext>
            </a:extLst>
          </p:cNvPr>
          <p:cNvSpPr txBox="1">
            <a:spLocks/>
          </p:cNvSpPr>
          <p:nvPr/>
        </p:nvSpPr>
        <p:spPr>
          <a:xfrm>
            <a:off x="709643" y="1593913"/>
            <a:ext cx="1811910" cy="1559774"/>
          </a:xfrm>
          <a:prstGeom prst="rect">
            <a:avLst/>
          </a:prstGeom>
        </p:spPr>
        <p:txBody>
          <a:bodyPr vert="horz" lIns="104306" tIns="52153" rIns="104306" bIns="52153" rtlCol="0">
            <a:noAutofit/>
          </a:bodyPr>
          <a:lstStyle>
            <a:lvl1pPr marL="361950" indent="-361950" algn="l" defTabSz="1043056" rtl="0" eaLnBrk="1" latinLnBrk="1" hangingPunct="1">
              <a:lnSpc>
                <a:spcPct val="150000"/>
              </a:lnSpc>
              <a:spcBef>
                <a:spcPct val="20000"/>
              </a:spcBef>
              <a:buFontTx/>
              <a:buBlip>
                <a:blip r:embed="rId4"/>
              </a:buBlip>
              <a:defRPr sz="1400" kern="1200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  <a:sym typeface="Wingdings 2"/>
              </a:defRPr>
            </a:lvl1pPr>
            <a:lvl2pPr marL="538163" indent="-93663" algn="l" defTabSz="1043056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715963" indent="-92075" algn="l" defTabSz="1043056" rtl="0" eaLnBrk="1" latinLnBrk="1" hangingPunct="1">
              <a:lnSpc>
                <a:spcPct val="150000"/>
              </a:lnSpc>
              <a:spcBef>
                <a:spcPct val="20000"/>
              </a:spcBef>
              <a:buFont typeface="나눔고딕" panose="020D0604000000000000" pitchFamily="50" charset="-127"/>
              <a:buChar char="＿"/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989013" indent="-93663" algn="l" defTabSz="1043056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8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68400" indent="-93663" algn="l" defTabSz="1043056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7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Extra Font</a:t>
            </a:r>
            <a:endParaRPr lang="en-US" altLang="ko-KR" b="1" dirty="0">
              <a:solidFill>
                <a:prstClr val="white">
                  <a:lumMod val="65000"/>
                </a:prst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Caption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Overline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Accent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696EA-FF5F-4ED2-9500-FC829BAA18D4}"/>
              </a:ext>
            </a:extLst>
          </p:cNvPr>
          <p:cNvSpPr/>
          <p:nvPr/>
        </p:nvSpPr>
        <p:spPr>
          <a:xfrm rot="5400000">
            <a:off x="467976" y="1746021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80EB93-CF39-4940-8ACA-5AE4231974DB}"/>
              </a:ext>
            </a:extLst>
          </p:cNvPr>
          <p:cNvGrpSpPr/>
          <p:nvPr/>
        </p:nvGrpSpPr>
        <p:grpSpPr>
          <a:xfrm>
            <a:off x="0" y="1376519"/>
            <a:ext cx="9916888" cy="5481481"/>
            <a:chOff x="0" y="1376519"/>
            <a:chExt cx="9916888" cy="548148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E76460-CB0E-4087-9318-A3B13622F228}"/>
                </a:ext>
              </a:extLst>
            </p:cNvPr>
            <p:cNvCxnSpPr/>
            <p:nvPr/>
          </p:nvCxnSpPr>
          <p:spPr>
            <a:xfrm>
              <a:off x="2686652" y="1376519"/>
              <a:ext cx="0" cy="5481481"/>
            </a:xfrm>
            <a:prstGeom prst="line">
              <a:avLst/>
            </a:prstGeom>
            <a:ln w="19050" cap="flat" cmpd="sng" algn="ctr">
              <a:solidFill>
                <a:srgbClr val="F7F7F7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56AC9D-1BEE-4B41-9301-CE3080A264D7}"/>
                </a:ext>
              </a:extLst>
            </p:cNvPr>
            <p:cNvCxnSpPr/>
            <p:nvPr/>
          </p:nvCxnSpPr>
          <p:spPr>
            <a:xfrm>
              <a:off x="6620064" y="1376519"/>
              <a:ext cx="0" cy="5481481"/>
            </a:xfrm>
            <a:prstGeom prst="line">
              <a:avLst/>
            </a:prstGeom>
            <a:ln w="19050" cap="flat" cmpd="sng" algn="ctr">
              <a:solidFill>
                <a:srgbClr val="F7F7F7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8B45F4-BFD6-4A84-B154-791BBD43934C}"/>
                </a:ext>
              </a:extLst>
            </p:cNvPr>
            <p:cNvCxnSpPr/>
            <p:nvPr/>
          </p:nvCxnSpPr>
          <p:spPr>
            <a:xfrm>
              <a:off x="0" y="3210778"/>
              <a:ext cx="9916888" cy="0"/>
            </a:xfrm>
            <a:prstGeom prst="line">
              <a:avLst/>
            </a:prstGeom>
            <a:ln w="19050" cap="flat" cmpd="sng" algn="ctr">
              <a:solidFill>
                <a:srgbClr val="F7F7F7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86490AF-7F0B-4FCC-B0F8-493CE03D528F}"/>
                </a:ext>
              </a:extLst>
            </p:cNvPr>
            <p:cNvCxnSpPr/>
            <p:nvPr/>
          </p:nvCxnSpPr>
          <p:spPr>
            <a:xfrm>
              <a:off x="0" y="5062688"/>
              <a:ext cx="9916888" cy="0"/>
            </a:xfrm>
            <a:prstGeom prst="line">
              <a:avLst/>
            </a:prstGeom>
            <a:ln w="19050" cap="flat" cmpd="sng" algn="ctr">
              <a:solidFill>
                <a:srgbClr val="F7F7F7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29" name="직선 연결선 3">
            <a:extLst>
              <a:ext uri="{FF2B5EF4-FFF2-40B4-BE49-F238E27FC236}">
                <a16:creationId xmlns:a16="http://schemas.microsoft.com/office/drawing/2014/main" id="{7F447EA6-5005-4AC7-A02C-48B214925EB2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963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29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49584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STYLE GUIDE | GUI Style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055A6-BC0A-49E4-97A4-EE2DD4408B83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GUI Style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CE43-A625-42AC-A2D1-B8D5A6FE476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3">
            <a:extLst>
              <a:ext uri="{FF2B5EF4-FFF2-40B4-BE49-F238E27FC236}">
                <a16:creationId xmlns:a16="http://schemas.microsoft.com/office/drawing/2014/main" id="{76130C5E-5F15-4730-AD4E-0FE3D40CCFD2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A90911-1533-4197-B1DB-C3C4FC2443C6}"/>
              </a:ext>
            </a:extLst>
          </p:cNvPr>
          <p:cNvSpPr txBox="1"/>
          <p:nvPr/>
        </p:nvSpPr>
        <p:spPr>
          <a:xfrm>
            <a:off x="563823" y="4051528"/>
            <a:ext cx="9072963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System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0BFAC-488B-416C-B21E-E8FC1C774A34}"/>
              </a:ext>
            </a:extLst>
          </p:cNvPr>
          <p:cNvSpPr txBox="1"/>
          <p:nvPr/>
        </p:nvSpPr>
        <p:spPr>
          <a:xfrm>
            <a:off x="563822" y="1511291"/>
            <a:ext cx="9072963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Navigation Icon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314609B-8F54-4084-A0F0-703AE3EE8053}"/>
              </a:ext>
            </a:extLst>
          </p:cNvPr>
          <p:cNvGrpSpPr/>
          <p:nvPr/>
        </p:nvGrpSpPr>
        <p:grpSpPr>
          <a:xfrm>
            <a:off x="1124280" y="4633261"/>
            <a:ext cx="7705857" cy="1639250"/>
            <a:chOff x="1124280" y="4748684"/>
            <a:chExt cx="7705857" cy="163925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9EB9939-2A3B-4EF6-A197-8C7966796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997" y="4828143"/>
              <a:ext cx="535048" cy="4369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865B903-9621-464E-984E-6A218A7E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2980" y="5829078"/>
              <a:ext cx="492415" cy="49241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7D6DFA9-BFC4-4354-AA19-475318E86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9585" y="4748684"/>
              <a:ext cx="595874" cy="59587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8AA48F7-EB93-4CDA-A25C-C5E8C789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7142" y="4750098"/>
              <a:ext cx="593046" cy="59304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0FF70D9-52BF-4D1E-802B-8B1D1F357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4280" y="5827139"/>
              <a:ext cx="496292" cy="49629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08C79F4-EF2B-4A40-AB8C-663959D1E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31811" y="5827212"/>
              <a:ext cx="456867" cy="49614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E779ACD-FDCB-4D3C-92E2-2B7FDDAD4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14874" y="5813968"/>
              <a:ext cx="522635" cy="52263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FF2FB52-5887-4AC7-938F-45B415CFE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79175" y="5839794"/>
              <a:ext cx="475740" cy="47098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7AB486A-01B0-4699-AFCC-82717F01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79442" y="4798548"/>
              <a:ext cx="496147" cy="49614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2C3A82F-78B3-4D50-9D2E-33CB23C99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1741" y="4798476"/>
              <a:ext cx="496291" cy="49629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2B38F57-48A1-4B88-A44C-B1D837AE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31598" y="4798476"/>
              <a:ext cx="496291" cy="49629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1BCB6EA-6676-4D13-854A-968022F0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7011" y="4817147"/>
              <a:ext cx="563126" cy="45894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DC4D25B-0EAB-4B4C-89C4-F6A2DBF16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69697" y="5825761"/>
              <a:ext cx="496292" cy="4990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C244AF-78B6-496D-9636-EF40DBE3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60291" y="5762636"/>
              <a:ext cx="524579" cy="625298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E36485C-F6C0-4FE9-8DB3-A4E1B26E8DBF}"/>
              </a:ext>
            </a:extLst>
          </p:cNvPr>
          <p:cNvGrpSpPr/>
          <p:nvPr/>
        </p:nvGrpSpPr>
        <p:grpSpPr>
          <a:xfrm>
            <a:off x="1132567" y="1971514"/>
            <a:ext cx="4898458" cy="1517974"/>
            <a:chOff x="1132567" y="2093559"/>
            <a:chExt cx="4898458" cy="1517974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78E4D44C-AEDC-4996-B8AD-36DDE70B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299348" y="2093559"/>
              <a:ext cx="692860" cy="65086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97BE363E-6671-4429-964D-E20A321D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80671" y="2939669"/>
              <a:ext cx="713858" cy="671864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0D16DA99-2174-49F1-BB83-A1230AEDE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526542" y="2956547"/>
              <a:ext cx="499392" cy="638108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B8BC5E8-7A73-4829-AB77-3BD1F9ACB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551449" y="2109846"/>
              <a:ext cx="479576" cy="618294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EC576BE8-6CCB-4658-8331-DCE07927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249982" y="2183541"/>
              <a:ext cx="490126" cy="47090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9C064718-6707-4090-BFF5-472C71A9B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234507" y="3028135"/>
              <a:ext cx="514152" cy="494932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C52026C-213C-4336-9441-65ABAB665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183537" y="3016123"/>
              <a:ext cx="518958" cy="518956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1FA89EAA-0701-42B7-9C99-7CE3D9374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95810" y="2171527"/>
              <a:ext cx="494932" cy="494932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73AD057C-2BCB-4553-85B3-7872317F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32567" y="3018525"/>
              <a:ext cx="518958" cy="514152"/>
            </a:xfrm>
            <a:prstGeom prst="rect">
              <a:avLst/>
            </a:prstGeom>
          </p:spPr>
        </p:pic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4A512683-9E12-48BF-A574-09914A637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147522" y="2176843"/>
              <a:ext cx="489048" cy="48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417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30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51277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5200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|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STYLE GUIDE | Graphic Style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8055A6-BC0A-49E4-97A4-EE2DD4408B83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Graphic Style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CE43-A625-42AC-A2D1-B8D5A6FE476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1A669E2A-0B86-4B73-8824-EC10930EF3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34" y="4553844"/>
            <a:ext cx="2219274" cy="1568252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4F4D73DC-8F43-4697-A816-F899C4032E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94" y="4816883"/>
            <a:ext cx="1902474" cy="1344384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8CB9D0E1-4D2A-469B-878F-0A3DECDECA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64" y="4553844"/>
            <a:ext cx="2219274" cy="156825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2F9C4FE-8DF3-499D-A0D8-711A03B95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0618" y="2645349"/>
            <a:ext cx="518642" cy="125670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6872A26-EEE6-4082-9B37-E795BEEC5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5500" y="2658121"/>
            <a:ext cx="782948" cy="131654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0A9FABF-CA26-42A6-A273-7D31BACA0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75282" y="2774485"/>
            <a:ext cx="538196" cy="107638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7B44CAE-11AD-4411-8B11-F2692CE719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77414" y="2548108"/>
            <a:ext cx="530720" cy="139033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28E8F1E-9D77-4E78-B914-991F841EEE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4472" y="2408114"/>
            <a:ext cx="833462" cy="1566626"/>
          </a:xfrm>
          <a:prstGeom prst="rect">
            <a:avLst/>
          </a:prstGeom>
        </p:spPr>
      </p:pic>
      <p:cxnSp>
        <p:nvCxnSpPr>
          <p:cNvPr id="20" name="직선 연결선 3">
            <a:extLst>
              <a:ext uri="{FF2B5EF4-FFF2-40B4-BE49-F238E27FC236}">
                <a16:creationId xmlns:a16="http://schemas.microsoft.com/office/drawing/2014/main" id="{6557ADAE-6944-4EBC-AB4D-B64ED341B6C5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2177571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7">
            <a:extLst>
              <a:ext uri="{FF2B5EF4-FFF2-40B4-BE49-F238E27FC236}">
                <a16:creationId xmlns:a16="http://schemas.microsoft.com/office/drawing/2014/main" id="{9D1CFD34-CA80-4CDE-8335-3F0374C61C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9573" y="4988716"/>
            <a:ext cx="1032806" cy="1032804"/>
          </a:xfrm>
          <a:prstGeom prst="rect">
            <a:avLst/>
          </a:prstGeom>
        </p:spPr>
      </p:pic>
      <p:pic>
        <p:nvPicPr>
          <p:cNvPr id="23" name="그림 9">
            <a:extLst>
              <a:ext uri="{FF2B5EF4-FFF2-40B4-BE49-F238E27FC236}">
                <a16:creationId xmlns:a16="http://schemas.microsoft.com/office/drawing/2014/main" id="{46E7BF9F-4957-48B0-B7CA-1C1EFCDA73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884" y="4988716"/>
            <a:ext cx="1032806" cy="1032804"/>
          </a:xfrm>
          <a:prstGeom prst="rect">
            <a:avLst/>
          </a:prstGeom>
        </p:spPr>
      </p:pic>
      <p:pic>
        <p:nvPicPr>
          <p:cNvPr id="25" name="그림 30">
            <a:extLst>
              <a:ext uri="{FF2B5EF4-FFF2-40B4-BE49-F238E27FC236}">
                <a16:creationId xmlns:a16="http://schemas.microsoft.com/office/drawing/2014/main" id="{65763570-3AF6-4EE7-8AC5-644599F37B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6574" y="2658493"/>
            <a:ext cx="1316178" cy="1316176"/>
          </a:xfrm>
          <a:prstGeom prst="rect">
            <a:avLst/>
          </a:prstGeom>
        </p:spPr>
      </p:pic>
      <p:pic>
        <p:nvPicPr>
          <p:cNvPr id="27" name="그림 12">
            <a:extLst>
              <a:ext uri="{FF2B5EF4-FFF2-40B4-BE49-F238E27FC236}">
                <a16:creationId xmlns:a16="http://schemas.microsoft.com/office/drawing/2014/main" id="{87DBBF89-D3BE-425E-9998-858E54C449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24336" y="2996505"/>
            <a:ext cx="593344" cy="5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1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79757" y="84301"/>
            <a:ext cx="51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2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3BE7F-B8B0-4230-90AE-43966F404AAE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Interview Goals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4B707D-3288-4425-86EB-A31E15A86EAA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77851-4B87-4929-8F8B-64D74765FCF2}"/>
              </a:ext>
            </a:extLst>
          </p:cNvPr>
          <p:cNvSpPr txBox="1"/>
          <p:nvPr/>
        </p:nvSpPr>
        <p:spPr>
          <a:xfrm>
            <a:off x="599416" y="1691376"/>
            <a:ext cx="9227756" cy="3475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1. </a:t>
            </a:r>
            <a:r>
              <a:rPr lang="ko-KR" altLang="en-US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금융상품 및 정책이 우리 삶에 미치는 영향을 알고 싶다</a:t>
            </a: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2. </a:t>
            </a:r>
            <a:r>
              <a:rPr lang="ko-KR" altLang="en-US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은행 어플을 사용할 때 사용자가 얻는 동기</a:t>
            </a: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목적</a:t>
            </a: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불편한 점을 알고 싶다</a:t>
            </a: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3. </a:t>
            </a:r>
            <a:r>
              <a:rPr lang="ko-KR" altLang="en-US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필요한 금융상품과 정책을 알고 싶은데</a:t>
            </a: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정보를 찾기 어려웠을 때의 기분이 어떤지 알고 싶다</a:t>
            </a: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4. </a:t>
            </a:r>
            <a:r>
              <a:rPr lang="ko-KR" altLang="en-US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상담원에게 안내를 받는 것과 직접 정보를 찾아볼 때의 경험의 차이를 알고 싶다</a:t>
            </a: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5. </a:t>
            </a:r>
            <a:r>
              <a:rPr lang="ko-KR" altLang="en-US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어떻게 하면 더 편리하게 정확한 정보를 찾을 수 있도록 할지 알고 싶다</a:t>
            </a:r>
            <a:r>
              <a:rPr lang="en-US" altLang="ko-KR" sz="14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712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31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74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 Mockup 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373CD-A7E5-4850-8867-63C05588332C}"/>
              </a:ext>
            </a:extLst>
          </p:cNvPr>
          <p:cNvSpPr txBox="1"/>
          <p:nvPr/>
        </p:nvSpPr>
        <p:spPr>
          <a:xfrm>
            <a:off x="709112" y="1169096"/>
            <a:ext cx="261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7D8E5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  <a:cs typeface="Pretendard SemiBold" panose="02000703000000020004" pitchFamily="2" charset="-127"/>
              </a:rPr>
              <a:t>FINDER</a:t>
            </a:r>
            <a:endParaRPr lang="ko-KR" altLang="en-US" sz="2000" spc="-150" dirty="0">
              <a:solidFill>
                <a:srgbClr val="27D8E5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직사각형 35">
            <a:extLst>
              <a:ext uri="{FF2B5EF4-FFF2-40B4-BE49-F238E27FC236}">
                <a16:creationId xmlns:a16="http://schemas.microsoft.com/office/drawing/2014/main" id="{F23D3FE5-77B4-453C-A5BC-9272ABADDF15}"/>
              </a:ext>
            </a:extLst>
          </p:cNvPr>
          <p:cNvSpPr/>
          <p:nvPr/>
        </p:nvSpPr>
        <p:spPr>
          <a:xfrm>
            <a:off x="341672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Splash 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3" name="직사각형 35">
            <a:extLst>
              <a:ext uri="{FF2B5EF4-FFF2-40B4-BE49-F238E27FC236}">
                <a16:creationId xmlns:a16="http://schemas.microsoft.com/office/drawing/2014/main" id="{9FA023BE-4F94-47D7-A6FB-5946978C2499}"/>
              </a:ext>
            </a:extLst>
          </p:cNvPr>
          <p:cNvSpPr/>
          <p:nvPr/>
        </p:nvSpPr>
        <p:spPr>
          <a:xfrm>
            <a:off x="3722949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Home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직사각형 35">
            <a:extLst>
              <a:ext uri="{FF2B5EF4-FFF2-40B4-BE49-F238E27FC236}">
                <a16:creationId xmlns:a16="http://schemas.microsoft.com/office/drawing/2014/main" id="{BD554408-F4FC-46A2-A854-A1706325A9E7}"/>
              </a:ext>
            </a:extLst>
          </p:cNvPr>
          <p:cNvSpPr/>
          <p:nvPr/>
        </p:nvSpPr>
        <p:spPr>
          <a:xfrm>
            <a:off x="7112436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Search 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1258D2B-B39D-07DF-196E-934A28697E36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E3FC75-A4C9-A015-94F0-60FA4DBD8D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9" y="1676527"/>
            <a:ext cx="1970719" cy="4263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9DD0319-5C0B-0C0A-17A2-9723602DEB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640" y="1676526"/>
            <a:ext cx="1970719" cy="42637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DC0769F-EF00-57F3-2C13-129F16E08E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022" y="1676526"/>
            <a:ext cx="1970719" cy="42637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8555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31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74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 Mockup 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373CD-A7E5-4850-8867-63C05588332C}"/>
              </a:ext>
            </a:extLst>
          </p:cNvPr>
          <p:cNvSpPr txBox="1"/>
          <p:nvPr/>
        </p:nvSpPr>
        <p:spPr>
          <a:xfrm>
            <a:off x="709112" y="1169096"/>
            <a:ext cx="261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7D8E5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  <a:cs typeface="Pretendard SemiBold" panose="02000703000000020004" pitchFamily="2" charset="-127"/>
              </a:rPr>
              <a:t>FINDER</a:t>
            </a:r>
            <a:endParaRPr lang="ko-KR" altLang="en-US" sz="2000" spc="-150" dirty="0">
              <a:solidFill>
                <a:srgbClr val="27D8E5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3" name="직사각형 35">
            <a:extLst>
              <a:ext uri="{FF2B5EF4-FFF2-40B4-BE49-F238E27FC236}">
                <a16:creationId xmlns:a16="http://schemas.microsoft.com/office/drawing/2014/main" id="{B26080F1-3EF5-4CC4-B9F3-B39942FCF7F6}"/>
              </a:ext>
            </a:extLst>
          </p:cNvPr>
          <p:cNvSpPr/>
          <p:nvPr/>
        </p:nvSpPr>
        <p:spPr>
          <a:xfrm>
            <a:off x="341672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Research(1) 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직사각형 35">
            <a:extLst>
              <a:ext uri="{FF2B5EF4-FFF2-40B4-BE49-F238E27FC236}">
                <a16:creationId xmlns:a16="http://schemas.microsoft.com/office/drawing/2014/main" id="{9AE35C9F-3FDE-4E26-8153-A7D2CEA9D8E9}"/>
              </a:ext>
            </a:extLst>
          </p:cNvPr>
          <p:cNvSpPr/>
          <p:nvPr/>
        </p:nvSpPr>
        <p:spPr>
          <a:xfrm>
            <a:off x="3722949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Research(2)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5" name="직사각형 35">
            <a:extLst>
              <a:ext uri="{FF2B5EF4-FFF2-40B4-BE49-F238E27FC236}">
                <a16:creationId xmlns:a16="http://schemas.microsoft.com/office/drawing/2014/main" id="{131A77CE-0861-4FAB-B78A-D4F4EAE5680F}"/>
              </a:ext>
            </a:extLst>
          </p:cNvPr>
          <p:cNvSpPr/>
          <p:nvPr/>
        </p:nvSpPr>
        <p:spPr>
          <a:xfrm>
            <a:off x="7112436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Recommend(1) 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5A800F49-FFC6-EA47-C370-8DDE8CACB751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F0EF1-1327-C295-E9DC-E5100E029D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8" y="1676526"/>
            <a:ext cx="1970719" cy="42637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162095-7603-69C5-6169-C91E4324FF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53" y="1676525"/>
            <a:ext cx="1970719" cy="42637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CAAD00E-50E3-FBC5-C693-14B0FEA725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48" y="1676524"/>
            <a:ext cx="1970719" cy="42637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6176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31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74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 Mockup 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373CD-A7E5-4850-8867-63C05588332C}"/>
              </a:ext>
            </a:extLst>
          </p:cNvPr>
          <p:cNvSpPr txBox="1"/>
          <p:nvPr/>
        </p:nvSpPr>
        <p:spPr>
          <a:xfrm>
            <a:off x="709112" y="1169096"/>
            <a:ext cx="261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7D8E5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  <a:cs typeface="Pretendard SemiBold" panose="02000703000000020004" pitchFamily="2" charset="-127"/>
              </a:rPr>
              <a:t>FINDER</a:t>
            </a:r>
            <a:endParaRPr lang="ko-KR" altLang="en-US" sz="2000" spc="-150" dirty="0">
              <a:solidFill>
                <a:srgbClr val="27D8E5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3" name="직사각형 35">
            <a:extLst>
              <a:ext uri="{FF2B5EF4-FFF2-40B4-BE49-F238E27FC236}">
                <a16:creationId xmlns:a16="http://schemas.microsoft.com/office/drawing/2014/main" id="{D6CA32A3-D901-487B-B9C5-1F45A22642E8}"/>
              </a:ext>
            </a:extLst>
          </p:cNvPr>
          <p:cNvSpPr/>
          <p:nvPr/>
        </p:nvSpPr>
        <p:spPr>
          <a:xfrm>
            <a:off x="341672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Recommend(2) 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직사각형 35">
            <a:extLst>
              <a:ext uri="{FF2B5EF4-FFF2-40B4-BE49-F238E27FC236}">
                <a16:creationId xmlns:a16="http://schemas.microsoft.com/office/drawing/2014/main" id="{D1B69A85-2619-4B70-954D-91ECEB5338BF}"/>
              </a:ext>
            </a:extLst>
          </p:cNvPr>
          <p:cNvSpPr/>
          <p:nvPr/>
        </p:nvSpPr>
        <p:spPr>
          <a:xfrm>
            <a:off x="3722949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Detailed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5" name="직사각형 35">
            <a:extLst>
              <a:ext uri="{FF2B5EF4-FFF2-40B4-BE49-F238E27FC236}">
                <a16:creationId xmlns:a16="http://schemas.microsoft.com/office/drawing/2014/main" id="{740DBE58-19BA-4976-AED6-7F19CF54AAD4}"/>
              </a:ext>
            </a:extLst>
          </p:cNvPr>
          <p:cNvSpPr/>
          <p:nvPr/>
        </p:nvSpPr>
        <p:spPr>
          <a:xfrm>
            <a:off x="7112436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Community 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A4C40CE4-F2FF-C2A2-624D-3E63C9436438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2E4DF6D-FEED-2324-D0E7-49D7CF5246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9" y="1676525"/>
            <a:ext cx="1970720" cy="42637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9A1BFC-F810-B309-55AF-2AE7EE7ACB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640" y="1676525"/>
            <a:ext cx="1970720" cy="42637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E7626D8-D65D-277B-F12A-6C0A18765F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25" y="1676525"/>
            <a:ext cx="1979216" cy="42637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3391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DESIGN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31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74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PROTOTYPE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(DEVELOP)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Design Mockup 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▶ FINDING SOLUTION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373CD-A7E5-4850-8867-63C05588332C}"/>
              </a:ext>
            </a:extLst>
          </p:cNvPr>
          <p:cNvSpPr txBox="1"/>
          <p:nvPr/>
        </p:nvSpPr>
        <p:spPr>
          <a:xfrm>
            <a:off x="709112" y="1169096"/>
            <a:ext cx="261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7D8E5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  <a:cs typeface="Pretendard SemiBold" panose="02000703000000020004" pitchFamily="2" charset="-127"/>
              </a:rPr>
              <a:t>FINDER</a:t>
            </a:r>
            <a:endParaRPr lang="ko-KR" altLang="en-US" sz="2000" spc="-150" dirty="0">
              <a:solidFill>
                <a:srgbClr val="27D8E5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3" name="직사각형 35">
            <a:extLst>
              <a:ext uri="{FF2B5EF4-FFF2-40B4-BE49-F238E27FC236}">
                <a16:creationId xmlns:a16="http://schemas.microsoft.com/office/drawing/2014/main" id="{4EA70E3D-6C8C-4B80-9965-83383B15FF5B}"/>
              </a:ext>
            </a:extLst>
          </p:cNvPr>
          <p:cNvSpPr/>
          <p:nvPr/>
        </p:nvSpPr>
        <p:spPr>
          <a:xfrm>
            <a:off x="341672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Chatbot 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직사각형 35">
            <a:extLst>
              <a:ext uri="{FF2B5EF4-FFF2-40B4-BE49-F238E27FC236}">
                <a16:creationId xmlns:a16="http://schemas.microsoft.com/office/drawing/2014/main" id="{A0EC602B-7DAC-48C1-909A-0EA065DE5BCD}"/>
              </a:ext>
            </a:extLst>
          </p:cNvPr>
          <p:cNvSpPr/>
          <p:nvPr/>
        </p:nvSpPr>
        <p:spPr>
          <a:xfrm>
            <a:off x="3722949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err="1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Mypage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5" name="직사각형 35">
            <a:extLst>
              <a:ext uri="{FF2B5EF4-FFF2-40B4-BE49-F238E27FC236}">
                <a16:creationId xmlns:a16="http://schemas.microsoft.com/office/drawing/2014/main" id="{08611864-C16C-462A-B0A5-235E732EABC0}"/>
              </a:ext>
            </a:extLst>
          </p:cNvPr>
          <p:cNvSpPr/>
          <p:nvPr/>
        </p:nvSpPr>
        <p:spPr>
          <a:xfrm>
            <a:off x="7112436" y="6219661"/>
            <a:ext cx="245189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err="1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Mydata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Screen</a:t>
            </a:r>
            <a:endParaRPr lang="ko-KR" altLang="en-US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1317FDA3-E190-F564-8FAC-0C1C06C59B8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47E22-CEC7-3FEA-046C-7B84B2D487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9" y="1685234"/>
            <a:ext cx="1970720" cy="42637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0362BF-F317-3DDE-5F9D-2051C9CD60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48" y="1685234"/>
            <a:ext cx="1979216" cy="42637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73189A-3BF2-A274-4523-52415125A7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33" y="1685234"/>
            <a:ext cx="1970720" cy="42637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1142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2800829" y="2969602"/>
            <a:ext cx="4304342" cy="3641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272" dirty="0">
                <a:solidFill>
                  <a:srgbClr val="66666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REFERENCE</a:t>
            </a:r>
            <a:endParaRPr lang="ko-KR" altLang="en-US" sz="2800" spc="272" dirty="0">
              <a:solidFill>
                <a:srgbClr val="66666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800829" y="3429000"/>
            <a:ext cx="4304342" cy="3641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spc="300" dirty="0">
                <a:solidFill>
                  <a:srgbClr val="959FA5"/>
                </a:solidFill>
                <a:latin typeface="나눔고딕" pitchFamily="50" charset="-127"/>
                <a:ea typeface="나눔고딕" pitchFamily="50" charset="-127"/>
              </a:rPr>
              <a:t>UX/UI PLAN &amp; DESIGN</a:t>
            </a:r>
            <a:endParaRPr lang="ko-KR" altLang="en-US" sz="1200" spc="300" dirty="0">
              <a:solidFill>
                <a:srgbClr val="959FA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2">
            <a:extLst>
              <a:ext uri="{FF2B5EF4-FFF2-40B4-BE49-F238E27FC236}">
                <a16:creationId xmlns:a16="http://schemas.microsoft.com/office/drawing/2014/main" id="{D9DC01E6-9DB9-4CF7-8880-DBF96F1A7B43}"/>
              </a:ext>
            </a:extLst>
          </p:cNvPr>
          <p:cNvCxnSpPr>
            <a:cxnSpLocks/>
          </p:cNvCxnSpPr>
          <p:nvPr/>
        </p:nvCxnSpPr>
        <p:spPr>
          <a:xfrm>
            <a:off x="-10888" y="3429000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3">
            <a:extLst>
              <a:ext uri="{FF2B5EF4-FFF2-40B4-BE49-F238E27FC236}">
                <a16:creationId xmlns:a16="http://schemas.microsoft.com/office/drawing/2014/main" id="{DF156E03-D879-490B-AC90-409C73292D28}"/>
              </a:ext>
            </a:extLst>
          </p:cNvPr>
          <p:cNvCxnSpPr>
            <a:cxnSpLocks/>
          </p:cNvCxnSpPr>
          <p:nvPr/>
        </p:nvCxnSpPr>
        <p:spPr>
          <a:xfrm>
            <a:off x="3810000" y="3413760"/>
            <a:ext cx="2262188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49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1668039" cy="0"/>
          </a:xfrm>
          <a:prstGeom prst="line">
            <a:avLst/>
          </a:prstGeom>
          <a:ln w="571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REFERENCE</a:t>
            </a:r>
            <a:endParaRPr lang="ko-KR" altLang="en-US" spc="300" dirty="0">
              <a:solidFill>
                <a:srgbClr val="66666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32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92577" y="402636"/>
            <a:ext cx="1698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UX/UI PLAN &amp;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B296B1-C2EB-4B30-B915-1A5EC04587B4}"/>
              </a:ext>
            </a:extLst>
          </p:cNvPr>
          <p:cNvGrpSpPr/>
          <p:nvPr/>
        </p:nvGrpSpPr>
        <p:grpSpPr>
          <a:xfrm>
            <a:off x="564332" y="1169096"/>
            <a:ext cx="2763068" cy="338554"/>
            <a:chOff x="564332" y="1169096"/>
            <a:chExt cx="2763068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AA5DBF-1AEF-43DB-ABC0-BFD4B05A2EA9}"/>
                </a:ext>
              </a:extLst>
            </p:cNvPr>
            <p:cNvSpPr txBox="1"/>
            <p:nvPr/>
          </p:nvSpPr>
          <p:spPr>
            <a:xfrm>
              <a:off x="709112" y="1169096"/>
              <a:ext cx="2618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66666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Layout Reference</a:t>
              </a:r>
              <a:endParaRPr lang="ko-KR" altLang="en-US" sz="1600" spc="-15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533D3B-5113-4A6F-A5E4-9881F73E7FF4}"/>
                </a:ext>
              </a:extLst>
            </p:cNvPr>
            <p:cNvSpPr/>
            <p:nvPr/>
          </p:nvSpPr>
          <p:spPr>
            <a:xfrm rot="5400000">
              <a:off x="467445" y="1265983"/>
              <a:ext cx="338553" cy="1447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2E66C9-6991-4997-93BB-2E9392B4CDB7}"/>
              </a:ext>
            </a:extLst>
          </p:cNvPr>
          <p:cNvGrpSpPr/>
          <p:nvPr/>
        </p:nvGrpSpPr>
        <p:grpSpPr>
          <a:xfrm>
            <a:off x="564332" y="2615765"/>
            <a:ext cx="2763068" cy="338554"/>
            <a:chOff x="564332" y="1169096"/>
            <a:chExt cx="2763068" cy="33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A349C5-0082-4FDE-9DC7-4607F6EA624A}"/>
                </a:ext>
              </a:extLst>
            </p:cNvPr>
            <p:cNvSpPr txBox="1"/>
            <p:nvPr/>
          </p:nvSpPr>
          <p:spPr>
            <a:xfrm>
              <a:off x="709112" y="1169096"/>
              <a:ext cx="2618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66666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Color Reference</a:t>
              </a:r>
              <a:endParaRPr lang="ko-KR" altLang="en-US" sz="1600" spc="-15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96F66C-0FB8-4610-BFC2-C93B0BE3F18E}"/>
                </a:ext>
              </a:extLst>
            </p:cNvPr>
            <p:cNvSpPr/>
            <p:nvPr/>
          </p:nvSpPr>
          <p:spPr>
            <a:xfrm rot="5400000">
              <a:off x="467445" y="1265983"/>
              <a:ext cx="338553" cy="1447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C22337-D7B7-4B6C-8AD0-37BA2E19F0F9}"/>
              </a:ext>
            </a:extLst>
          </p:cNvPr>
          <p:cNvGrpSpPr/>
          <p:nvPr/>
        </p:nvGrpSpPr>
        <p:grpSpPr>
          <a:xfrm>
            <a:off x="564331" y="3436714"/>
            <a:ext cx="2763068" cy="338554"/>
            <a:chOff x="564332" y="1169096"/>
            <a:chExt cx="2763068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B10E41-88AC-4880-BE58-06C37CE0E31B}"/>
                </a:ext>
              </a:extLst>
            </p:cNvPr>
            <p:cNvSpPr txBox="1"/>
            <p:nvPr/>
          </p:nvSpPr>
          <p:spPr>
            <a:xfrm>
              <a:off x="709112" y="1169096"/>
              <a:ext cx="2618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66666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GUI Reference</a:t>
              </a:r>
              <a:endParaRPr lang="ko-KR" altLang="en-US" sz="1600" spc="-15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EE5514-368E-4945-9125-13B719EA74DA}"/>
                </a:ext>
              </a:extLst>
            </p:cNvPr>
            <p:cNvSpPr/>
            <p:nvPr/>
          </p:nvSpPr>
          <p:spPr>
            <a:xfrm rot="5400000">
              <a:off x="467445" y="1265983"/>
              <a:ext cx="338553" cy="1447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945DD3-130B-492A-B694-364B9DACEB40}"/>
              </a:ext>
            </a:extLst>
          </p:cNvPr>
          <p:cNvGrpSpPr/>
          <p:nvPr/>
        </p:nvGrpSpPr>
        <p:grpSpPr>
          <a:xfrm>
            <a:off x="564331" y="4294836"/>
            <a:ext cx="2763068" cy="338554"/>
            <a:chOff x="564332" y="1169096"/>
            <a:chExt cx="2763068" cy="33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B0DBB7-7078-43B6-AAFB-BF3854354C93}"/>
                </a:ext>
              </a:extLst>
            </p:cNvPr>
            <p:cNvSpPr txBox="1"/>
            <p:nvPr/>
          </p:nvSpPr>
          <p:spPr>
            <a:xfrm>
              <a:off x="709112" y="1169096"/>
              <a:ext cx="2618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66666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Graphic Reference</a:t>
              </a:r>
              <a:endParaRPr lang="ko-KR" altLang="en-US" sz="1600" spc="-15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53D84D-E02A-47E1-AE91-FBA9DAA52466}"/>
                </a:ext>
              </a:extLst>
            </p:cNvPr>
            <p:cNvSpPr/>
            <p:nvPr/>
          </p:nvSpPr>
          <p:spPr>
            <a:xfrm rot="5400000">
              <a:off x="467445" y="1265983"/>
              <a:ext cx="338553" cy="1447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FC4186-5B5B-4A2F-B6BB-429CD3138C89}"/>
              </a:ext>
            </a:extLst>
          </p:cNvPr>
          <p:cNvSpPr txBox="1"/>
          <p:nvPr/>
        </p:nvSpPr>
        <p:spPr>
          <a:xfrm>
            <a:off x="758443" y="2856589"/>
            <a:ext cx="7722660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https://www.finset.io/finset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400" dirty="0">
              <a:solidFill>
                <a:srgbClr val="7F7F7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2E60A4-2ACA-4774-9A98-95414879FD1F}"/>
              </a:ext>
            </a:extLst>
          </p:cNvPr>
          <p:cNvSpPr txBox="1"/>
          <p:nvPr/>
        </p:nvSpPr>
        <p:spPr>
          <a:xfrm>
            <a:off x="758443" y="1458785"/>
            <a:ext cx="7722660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https://play.google.com/store/apps/details?id=kr.co.miaps.welfare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hlinkClick r:id="rId4"/>
              </a:rPr>
              <a:t>https://play.google.com/store/apps/details?id=com.kbstar.liivbank&amp;hl=ko&amp;gl=US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https://www.finset.io/finset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400" dirty="0">
              <a:solidFill>
                <a:srgbClr val="7F7F7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77EECB-4182-4B0C-825B-223EB187EEF4}"/>
              </a:ext>
            </a:extLst>
          </p:cNvPr>
          <p:cNvSpPr txBox="1"/>
          <p:nvPr/>
        </p:nvSpPr>
        <p:spPr>
          <a:xfrm>
            <a:off x="758443" y="4464113"/>
            <a:ext cx="9035696" cy="214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lnSpc>
                <a:spcPct val="150000"/>
              </a:lnSpc>
              <a:spcBef>
                <a:spcPts val="0"/>
              </a:spcBef>
            </a:pPr>
            <a:endParaRPr lang="en-US" altLang="ko-KR" sz="1000" kern="0" dirty="0">
              <a:solidFill>
                <a:srgbClr val="A6A6A6"/>
              </a:solidFill>
            </a:endParaRPr>
          </a:p>
          <a:p>
            <a:pPr marL="171450" indent="-171450" fontAlgn="base" latinLnBrk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ko-KR" sz="1000" u="sng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hlinkClick r:id="rId5"/>
              </a:rPr>
              <a:t>https://www.freepik.com/free-vector/colorful-hand-drawn-people-doing-differentactions_3065148.htm?epik=dj0yJnU9TnVHMmFiUVNnd204elpYbm9FWlNMNnEzVFNrSzJNcVImcD</a:t>
            </a:r>
            <a:endParaRPr lang="en-US" altLang="ko-KR" sz="1000" u="sng" kern="0" dirty="0">
              <a:solidFill>
                <a:srgbClr val="800080"/>
              </a:solidFill>
              <a:uFill>
                <a:solidFill>
                  <a:srgbClr val="800080"/>
                </a:solidFill>
              </a:uFill>
            </a:endParaRPr>
          </a:p>
          <a:p>
            <a:pPr marL="171450" indent="-171450" fontAlgn="base" latinLnBrk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ko-KR" sz="1000" u="sng" kern="0" dirty="0">
                <a:solidFill>
                  <a:srgbClr val="A6A6A6"/>
                </a:solidFill>
                <a:uFill>
                  <a:solidFill>
                    <a:srgbClr val="000000"/>
                  </a:solidFill>
                </a:uFill>
                <a:hlinkClick r:id="rId6"/>
              </a:rPr>
              <a:t>https://www.freepik.com/free-vector/colorful-people-doing-different-actions_3065155.htm?epik=dj0yJnU9bHFTaTdCMjk0NlZwekVaOUd0S1gzc21rTGEtRUVyT3QmcD0wJm49Ulc0aGpSRkluNXFyUUhLZldxcWFLZyZ0PUFBQUFBR0tkXy1N</a:t>
            </a:r>
            <a:endParaRPr lang="en-US" altLang="ko-KR" sz="1000" u="sng" kern="0" dirty="0">
              <a:solidFill>
                <a:srgbClr val="800080"/>
              </a:solidFill>
              <a:uFill>
                <a:solidFill>
                  <a:srgbClr val="800080"/>
                </a:solidFill>
              </a:uFill>
            </a:endParaRPr>
          </a:p>
          <a:p>
            <a:pPr marL="171450" indent="-171450" fontAlgn="base" latinLnBrk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ko-KR" sz="1000" u="sng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hlinkClick r:id="rId7"/>
              </a:rPr>
              <a:t>https://www.shutterstock.com/ko/image-vector/illustration-growing-tree-coins-money-caring-1071884231</a:t>
            </a:r>
            <a:r>
              <a:rPr lang="en-US" altLang="ko-KR" sz="1000" u="sng" kern="0" dirty="0">
                <a:solidFill>
                  <a:srgbClr val="A6A6A6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endParaRPr lang="en-US" altLang="ko-KR" sz="1000" kern="0" dirty="0">
              <a:solidFill>
                <a:srgbClr val="A6A6A6"/>
              </a:solidFill>
            </a:endParaRPr>
          </a:p>
          <a:p>
            <a:pPr marL="171450" indent="-171450" fontAlgn="base" latinLnBrk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ko-KR" sz="1000" u="sng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hlinkClick r:id="rId8"/>
              </a:rPr>
              <a:t>https://www.dreamstime.com/stock-images-financial-business-icons-turquoise-set-modern-flat-stylized-suitable-themes-modern-flat-style-long-shadows-image34026654#res26615551</a:t>
            </a:r>
            <a:r>
              <a:rPr lang="en-US" altLang="ko-KR" sz="1000" kern="0" dirty="0">
                <a:solidFill>
                  <a:srgbClr val="A6A6A6"/>
                </a:solidFill>
              </a:rPr>
              <a:t> </a:t>
            </a:r>
          </a:p>
          <a:p>
            <a:pPr marL="171450" indent="-171450" fontAlgn="base" latinLnBrk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ko-KR" sz="1000" kern="0" dirty="0">
                <a:solidFill>
                  <a:srgbClr val="A6A6A6"/>
                </a:solidFill>
                <a:hlinkClick r:id="rId9"/>
              </a:rPr>
              <a:t>https://job.incruit.com/jobdb_info/jobpost.asp?job=2203280004047</a:t>
            </a:r>
            <a:r>
              <a:rPr lang="en-US" altLang="ko-KR" sz="1000" kern="0" dirty="0">
                <a:solidFill>
                  <a:srgbClr val="A6A6A6"/>
                </a:solidFill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9148EF-1959-46BB-8192-C8E188AF9BD7}"/>
              </a:ext>
            </a:extLst>
          </p:cNvPr>
          <p:cNvSpPr txBox="1"/>
          <p:nvPr/>
        </p:nvSpPr>
        <p:spPr>
          <a:xfrm>
            <a:off x="758443" y="3765927"/>
            <a:ext cx="772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 latinLnBrk="0">
              <a:spcBef>
                <a:spcPts val="0"/>
              </a:spcBef>
              <a:buFontTx/>
              <a:buChar char="-"/>
            </a:pPr>
            <a:r>
              <a:rPr lang="en-US" altLang="ko-KR" sz="1400" kern="0" dirty="0">
                <a:solidFill>
                  <a:srgbClr val="A6A6A6"/>
                </a:solidFill>
                <a:hlinkClick r:id="rId10"/>
              </a:rPr>
              <a:t>https://www.flaticon.com/packs/essentials-ui-solid-icon-pack?word=user%20interface</a:t>
            </a:r>
            <a:endParaRPr lang="en-US" altLang="ko-KR" sz="1400" kern="0" dirty="0">
              <a:solidFill>
                <a:srgbClr val="A6A6A6"/>
              </a:solidFill>
            </a:endParaRPr>
          </a:p>
          <a:p>
            <a:pPr fontAlgn="base" latinLnBrk="0">
              <a:spcBef>
                <a:spcPts val="0"/>
              </a:spcBef>
            </a:pPr>
            <a:r>
              <a:rPr lang="en-US" altLang="ko-KR" sz="1400" kern="0" dirty="0">
                <a:solidFill>
                  <a:srgbClr val="A6A6A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072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1668039" cy="0"/>
          </a:xfrm>
          <a:prstGeom prst="line">
            <a:avLst/>
          </a:prstGeom>
          <a:ln w="571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REFERENCE</a:t>
            </a:r>
            <a:endParaRPr lang="ko-KR" altLang="en-US" spc="300" dirty="0">
              <a:solidFill>
                <a:srgbClr val="66666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32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92577" y="402636"/>
            <a:ext cx="1698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UX/UI PLAN &amp;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FE345E-5D38-4244-91CA-7256CB152A79}"/>
              </a:ext>
            </a:extLst>
          </p:cNvPr>
          <p:cNvGrpSpPr/>
          <p:nvPr/>
        </p:nvGrpSpPr>
        <p:grpSpPr>
          <a:xfrm>
            <a:off x="554250" y="2915756"/>
            <a:ext cx="2763068" cy="338554"/>
            <a:chOff x="564332" y="1169096"/>
            <a:chExt cx="2763068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AA5DBF-1AEF-43DB-ABC0-BFD4B05A2EA9}"/>
                </a:ext>
              </a:extLst>
            </p:cNvPr>
            <p:cNvSpPr txBox="1"/>
            <p:nvPr/>
          </p:nvSpPr>
          <p:spPr>
            <a:xfrm>
              <a:off x="709112" y="1169096"/>
              <a:ext cx="2618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 err="1">
                  <a:solidFill>
                    <a:srgbClr val="66666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etc</a:t>
              </a:r>
              <a:endParaRPr lang="ko-KR" altLang="en-US" sz="1600" spc="-15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533D3B-5113-4A6F-A5E4-9881F73E7FF4}"/>
                </a:ext>
              </a:extLst>
            </p:cNvPr>
            <p:cNvSpPr/>
            <p:nvPr/>
          </p:nvSpPr>
          <p:spPr>
            <a:xfrm rot="5400000">
              <a:off x="467445" y="1265983"/>
              <a:ext cx="338553" cy="1447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534203-8D25-4C0C-A851-94563D3FEAE3}"/>
              </a:ext>
            </a:extLst>
          </p:cNvPr>
          <p:cNvSpPr txBox="1"/>
          <p:nvPr/>
        </p:nvSpPr>
        <p:spPr>
          <a:xfrm>
            <a:off x="432746" y="3570158"/>
            <a:ext cx="5001209" cy="270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모바일 인덱스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2"/>
              </a:rPr>
              <a:t>https://www.mobileindex.com/insight-report?pid=166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한국경제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tv -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3"/>
              </a:rPr>
              <a:t>https://www.wowtv.co.kr/NewsCenter/News/Read?articleId=A202204080133&amp;t=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 err="1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NNv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보건복지부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4"/>
              </a:rPr>
              <a:t>https://www.mohw.go.kr/react/gm/sgm0301ls.jsp?PAR_MENU_ID=13&amp;MENU_ID=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1305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건축도시정책정보센터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5"/>
              </a:rPr>
              <a:t>http://www.aurum.re.kr/Legal/PostView.aspx?mm=1&amp;ss=1&amp;pid=13918#.YlGhzehBy3A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대한민국 정부 대표 블로그 정책공감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6"/>
              </a:rPr>
              <a:t>https://blog.naver.com/hellopolicy/222693114626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경기도청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7"/>
              </a:rPr>
              <a:t>https://www.gg.go.kr/bbs/boardView.do?bIdx=28972798&amp;bsIdx=464&amp;bcIdx=521&amp;menuId=1534&amp;isManager=true&amp;isCharge=true&amp;page=1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엠브레인 트렌드모니터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8"/>
              </a:rPr>
              <a:t>https://www.trendmonitor.co.kr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대한경제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https://www.dnews.co.kr/uhtml/view.jsp?idxno=202110050949261140557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주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캐시스탯리서치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9"/>
              </a:rPr>
              <a:t>www.kstat.co.kr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동아일보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청년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45% “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일해서 번 돈으로 자산 못불려”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… 71%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주식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-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펀드 투자”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0"/>
              </a:rPr>
              <a:t>https://www.donga.com/news/Economy/article/all/20211201/110537044/1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금융경제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““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쇼핑보다 투자가 더 좋다”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… 2030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청년들 재테크 관심 폭발”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1"/>
              </a:rPr>
              <a:t>http://www.fetimes.co.kr/news/articleView.html?idxno=97070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한경경제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청년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'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체감실업률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'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사상 최고”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2"/>
              </a:rPr>
              <a:t>https://www.hankyung.com/economy/article/202008120651i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매일경제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청년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5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명중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명은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"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그냥 놀아요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"…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나라 경제 손실 연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62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조원 달한다”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3"/>
              </a:rPr>
              <a:t>https://www.mk.co.kr/news/economy/view/2021/10/948634/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한경경제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최대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억 목돈 마련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'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청년도약계좌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'…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가입 자격은”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4"/>
              </a:rPr>
              <a:t>https://www.hankyung.com/economy/article/2022032209731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매일경제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“"35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살은 청년 아닌가요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?"…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늘어나는 청년 지원정책에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'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소외감’”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5"/>
              </a:rPr>
              <a:t>https://www.mk.co.kr/news/society/view/2022/03/274418/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성남복지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e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음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“[1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분 복지정보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] 2022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년 달라지는 청년정책”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6"/>
              </a:rPr>
              <a:t>https://www.snbokji.net/5871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“[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청년도약계좌③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]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쏟아지는 관심만큼 우려도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…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예산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·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형평성 논란”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7"/>
              </a:rPr>
              <a:t>https://newsis.com/view/?id=NISX20220317_0001797806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F48CE3-DF34-4539-8219-9E31B3098703}"/>
              </a:ext>
            </a:extLst>
          </p:cNvPr>
          <p:cNvGrpSpPr/>
          <p:nvPr/>
        </p:nvGrpSpPr>
        <p:grpSpPr>
          <a:xfrm>
            <a:off x="554250" y="1209687"/>
            <a:ext cx="2763068" cy="338554"/>
            <a:chOff x="564332" y="1169096"/>
            <a:chExt cx="2763068" cy="338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607829-0B58-408A-A5D6-2C43B9B6487E}"/>
                </a:ext>
              </a:extLst>
            </p:cNvPr>
            <p:cNvSpPr txBox="1"/>
            <p:nvPr/>
          </p:nvSpPr>
          <p:spPr>
            <a:xfrm>
              <a:off x="709112" y="1169096"/>
              <a:ext cx="2618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66666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Font Reference</a:t>
              </a:r>
              <a:endParaRPr lang="ko-KR" altLang="en-US" sz="1600" spc="-15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37F3AD-77CA-4A29-9DB7-CEAAE33939FC}"/>
                </a:ext>
              </a:extLst>
            </p:cNvPr>
            <p:cNvSpPr/>
            <p:nvPr/>
          </p:nvSpPr>
          <p:spPr>
            <a:xfrm rot="5400000">
              <a:off x="467445" y="1265983"/>
              <a:ext cx="338553" cy="14478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513AB1-4D7F-4C3C-8B5B-EDB66ED8735F}"/>
              </a:ext>
            </a:extLst>
          </p:cNvPr>
          <p:cNvSpPr txBox="1"/>
          <p:nvPr/>
        </p:nvSpPr>
        <p:spPr>
          <a:xfrm>
            <a:off x="5306009" y="3570158"/>
            <a:ext cx="4822729" cy="2430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중앙일보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물가상승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4%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시대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이게 끝이 아니다”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8"/>
              </a:rPr>
              <a:t>https://www.joongang.co.kr/article/25061167#home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매일경제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“"35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살은 청년 아닌가요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?"…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늘어나는 청년 지원정책에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'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소외감’”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5"/>
              </a:rPr>
              <a:t>https://www.mk.co.kr/news/society/view/2022/03/274418/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성남복지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e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음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“[1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분 복지정보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] 2022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년 달라지는 청년정책”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6"/>
              </a:rPr>
              <a:t>https://www.snbokji.net/5871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“[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청년도약계좌③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]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쏟아지는 관심만큼 우려도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…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예산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·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형평성 논란”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7"/>
              </a:rPr>
              <a:t>https://newsis.com/view/?id=NISX20220317_0001797806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중앙일보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물가상승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4%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시대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이게 끝이 아니다”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8"/>
              </a:rPr>
              <a:t>https://www.joongang.co.kr/article/25061167#home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매일경제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“"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일할 의지도 없어요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"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니트족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158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만명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…OECD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세 번째”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19"/>
              </a:rPr>
              <a:t>https://www.mk.co.kr/news/economy/view/2021/12/1133635/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전자신문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“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은행권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'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온라인 금융상품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',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오프라인 판매 뛰어넘다”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20"/>
              </a:rPr>
              <a:t>https://m.etnews.com/20210121000190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Toss :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21"/>
              </a:rPr>
              <a:t>https://tossinvest.com/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Kakao bank :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22"/>
              </a:rPr>
              <a:t>https://byraon.tistory.com/739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All One Bank :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23"/>
              </a:rPr>
              <a:t>https://play.google.com/store/apps/details?id=nh.smart.allonebank&amp;hl=ko&amp;gl=US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금융감독원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: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24"/>
              </a:rPr>
              <a:t>https://play.google.com/store/apps/details?id=kr.or.fss.mapp2&amp;hl=ko&amp;gl=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US </a:t>
            </a: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홈팁스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: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25"/>
              </a:rPr>
              <a:t>https://play.google.com/store/apps/details?id=net.epicmobile.hometips&amp;hl=ko&amp;gl=US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정부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24 :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26"/>
              </a:rPr>
              <a:t>https://play.google.com/store/apps/details?id=kr.go.minwon.m&amp;hl=ko&amp;gl=KR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복지로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: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27"/>
              </a:rPr>
              <a:t>https://play.google.com/store/apps/details?id=app.kr.go.bokjiro&amp;hl=ko&amp;gl=US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Flat character : 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  <a:hlinkClick r:id="rId28"/>
              </a:rPr>
              <a:t>https://www.istockphoto.com/kr/search/2/image?mediatype=illustration&amp;phrase=asian+poor+student&amp;servicecontext=srp-related&amp;sort=mostpopular</a:t>
            </a:r>
            <a:r>
              <a:rPr lang="en-US" altLang="ko-KR" sz="600" dirty="0">
                <a:solidFill>
                  <a:srgbClr val="666666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C6528-8386-4E8B-B9DE-4F72842AE486}"/>
              </a:ext>
            </a:extLst>
          </p:cNvPr>
          <p:cNvSpPr txBox="1"/>
          <p:nvPr/>
        </p:nvSpPr>
        <p:spPr>
          <a:xfrm>
            <a:off x="289871" y="1492538"/>
            <a:ext cx="7722660" cy="111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0250" lvl="1" indent="-285750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400" dirty="0">
                <a:solidFill>
                  <a:srgbClr val="343434"/>
                </a:solidFill>
                <a:ea typeface="Noto Sans KR Light" panose="020B0300000000000000" pitchFamily="34" charset="-127"/>
                <a:cs typeface="Pretendard Light" panose="02000403000000020004" pitchFamily="2" charset="-127"/>
                <a:hlinkClick r:id="rId29"/>
              </a:rPr>
              <a:t>http://leferitype.com/</a:t>
            </a:r>
            <a:endParaRPr lang="en-US" altLang="ko-KR" sz="1400" dirty="0">
              <a:solidFill>
                <a:srgbClr val="343434"/>
              </a:solidFill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730250" lvl="1" indent="-285750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400" dirty="0">
                <a:solidFill>
                  <a:srgbClr val="343434"/>
                </a:solidFill>
                <a:ea typeface="Noto Sans KR Light" panose="020B0300000000000000" pitchFamily="34" charset="-127"/>
                <a:cs typeface="Pretendard Light" panose="02000403000000020004" pitchFamily="2" charset="-127"/>
                <a:hlinkClick r:id="rId30"/>
              </a:rPr>
              <a:t>https://cactus.tistory.com/306</a:t>
            </a:r>
            <a:endParaRPr lang="en-US" altLang="ko-KR" sz="1400" dirty="0">
              <a:solidFill>
                <a:srgbClr val="343434"/>
              </a:solidFill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730250" lvl="1" indent="-285750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400" dirty="0">
                <a:solidFill>
                  <a:srgbClr val="343434"/>
                </a:solidFill>
                <a:ea typeface="Noto Sans KR Light" panose="020B0300000000000000" pitchFamily="34" charset="-127"/>
                <a:cs typeface="Pretendard Light" panose="02000403000000020004" pitchFamily="2" charset="-127"/>
                <a:hlinkClick r:id="rId31"/>
              </a:rPr>
              <a:t>https://www.downloadfonts.io/calibri-font-family-free/</a:t>
            </a:r>
            <a:r>
              <a:rPr lang="en-US" altLang="ko-KR" sz="1400" dirty="0">
                <a:solidFill>
                  <a:srgbClr val="343434"/>
                </a:solidFill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endParaRPr lang="pl-PL" altLang="ko-KR" sz="1400" dirty="0">
              <a:solidFill>
                <a:srgbClr val="343434"/>
              </a:solidFill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631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1668039" cy="0"/>
          </a:xfrm>
          <a:prstGeom prst="line">
            <a:avLst/>
          </a:prstGeom>
          <a:ln w="571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REFERENCE</a:t>
            </a:r>
            <a:endParaRPr lang="ko-KR" altLang="en-US" spc="300" dirty="0">
              <a:solidFill>
                <a:srgbClr val="66666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32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92577" y="402636"/>
            <a:ext cx="1698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UX/UI PLAN &amp;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4EB30-8A18-4EB2-9EFB-510FF2362769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66666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Graphics</a:t>
            </a:r>
            <a:endParaRPr lang="ko-KR" altLang="en-US" sz="1600" spc="-150" dirty="0">
              <a:solidFill>
                <a:srgbClr val="666666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F1A13-4DC2-4F50-B710-027C193C7B38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D3EF0BF0-EEFE-4DC1-99AA-61942D18F4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5" y="1730108"/>
            <a:ext cx="2085288" cy="2085288"/>
          </a:xfrm>
          <a:prstGeom prst="rect">
            <a:avLst/>
          </a:prstGeom>
        </p:spPr>
      </p:pic>
      <p:pic>
        <p:nvPicPr>
          <p:cNvPr id="12" name="Picture 11" descr="Shape, icon, arrow&#10;&#10;Description automatically generated">
            <a:extLst>
              <a:ext uri="{FF2B5EF4-FFF2-40B4-BE49-F238E27FC236}">
                <a16:creationId xmlns:a16="http://schemas.microsoft.com/office/drawing/2014/main" id="{D8E3EF56-BA9A-4245-83C5-140C7069CB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82" y="1858527"/>
            <a:ext cx="1681047" cy="2116984"/>
          </a:xfrm>
          <a:prstGeom prst="rect">
            <a:avLst/>
          </a:prstGeom>
        </p:spPr>
      </p:pic>
      <p:pic>
        <p:nvPicPr>
          <p:cNvPr id="13" name="Picture 1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A6F94F9-04C5-46FC-83F6-E9D8605C6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59" y="1828201"/>
            <a:ext cx="2757593" cy="38007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28D1C4-097A-4FCC-B982-9B496713527A}"/>
              </a:ext>
            </a:extLst>
          </p:cNvPr>
          <p:cNvSpPr txBox="1"/>
          <p:nvPr/>
        </p:nvSpPr>
        <p:spPr>
          <a:xfrm>
            <a:off x="580293" y="6025702"/>
            <a:ext cx="874541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spcBef>
                <a:spcPts val="0"/>
              </a:spcBef>
            </a:pPr>
            <a:r>
              <a:rPr lang="en-US" altLang="ko-KR" sz="700" b="1" kern="0" dirty="0">
                <a:solidFill>
                  <a:srgbClr val="BFBFBF"/>
                </a:solidFill>
              </a:rPr>
              <a:t>REFERENCE</a:t>
            </a:r>
            <a:r>
              <a:rPr lang="en-US" altLang="ko-KR" sz="700" kern="0" dirty="0">
                <a:solidFill>
                  <a:srgbClr val="A6A6A6"/>
                </a:solidFill>
              </a:rPr>
              <a:t> </a:t>
            </a:r>
          </a:p>
          <a:p>
            <a:pPr fontAlgn="base" latinLnBrk="0">
              <a:spcBef>
                <a:spcPts val="0"/>
              </a:spcBef>
            </a:pPr>
            <a:r>
              <a:rPr lang="en-US" altLang="ko-KR" sz="700" u="sng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hlinkClick r:id="rId5"/>
              </a:rPr>
              <a:t>https://www.freepik.com/free-vector/colorful-hand-drawn-people-doing-differentactions_3065148.htm?epik=dj0yJnU9TnVHMmFiUVNnd204elpYbm9FWlNMNnEzVFNrSzJNcVImcD</a:t>
            </a:r>
            <a:endParaRPr lang="en-US" altLang="ko-KR" sz="700" u="sng" kern="0" dirty="0">
              <a:solidFill>
                <a:srgbClr val="800080"/>
              </a:solidFill>
              <a:uFill>
                <a:solidFill>
                  <a:srgbClr val="800080"/>
                </a:solidFill>
              </a:uFill>
            </a:endParaRPr>
          </a:p>
          <a:p>
            <a:pPr fontAlgn="base" latinLnBrk="0">
              <a:spcBef>
                <a:spcPts val="0"/>
              </a:spcBef>
            </a:pPr>
            <a:r>
              <a:rPr lang="en-US" altLang="ko-KR" sz="700" u="sng" kern="0" dirty="0">
                <a:solidFill>
                  <a:srgbClr val="A6A6A6"/>
                </a:solidFill>
                <a:uFill>
                  <a:solidFill>
                    <a:srgbClr val="000000"/>
                  </a:solidFill>
                </a:uFill>
                <a:hlinkClick r:id="rId6"/>
              </a:rPr>
              <a:t>https://www.freepik.com/free-vector/colorful-people-doing-different-actions_3065155.htm?epik=dj0yJnU9bHFTaTdCMjk0NlZwekVaOUd0S1gzc21rTGEtRUVyT3QmcD0wJm49Ulc0aGpSRkluNXFyUUhLZldxcWFLZyZ0PUFBQUFBR0tkXy1N</a:t>
            </a:r>
            <a:endParaRPr lang="en-US" altLang="ko-KR" sz="700" u="sng" kern="0" dirty="0">
              <a:solidFill>
                <a:srgbClr val="800080"/>
              </a:solidFill>
              <a:uFill>
                <a:solidFill>
                  <a:srgbClr val="800080"/>
                </a:solidFill>
              </a:uFill>
            </a:endParaRPr>
          </a:p>
          <a:p>
            <a:pPr fontAlgn="base" latinLnBrk="0">
              <a:spcBef>
                <a:spcPts val="0"/>
              </a:spcBef>
            </a:pPr>
            <a:r>
              <a:rPr lang="en-US" altLang="ko-KR" sz="700" u="sng" kern="0" dirty="0">
                <a:solidFill>
                  <a:srgbClr val="A6A6A6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ko-KR" sz="700" u="sng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hlinkClick r:id="rId7"/>
              </a:rPr>
              <a:t>https://www.shutterstock.com/ko/image-vector/illustration-growing-tree-coins-money-caring-1071884231</a:t>
            </a:r>
            <a:r>
              <a:rPr lang="en-US" altLang="ko-KR" sz="700" u="sng" kern="0" dirty="0">
                <a:solidFill>
                  <a:srgbClr val="A6A6A6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endParaRPr lang="en-US" altLang="ko-KR" sz="700" kern="0" dirty="0">
              <a:solidFill>
                <a:srgbClr val="A6A6A6"/>
              </a:solidFill>
            </a:endParaRPr>
          </a:p>
          <a:p>
            <a:pPr fontAlgn="base" latinLnBrk="0">
              <a:spcBef>
                <a:spcPts val="0"/>
              </a:spcBef>
            </a:pPr>
            <a:r>
              <a:rPr lang="en-US" altLang="ko-KR" sz="700" u="sng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hlinkClick r:id="rId8"/>
              </a:rPr>
              <a:t>https://www.dreamstime.com/stock-images-financial-business-icons-turquoise-set-modern-flat-stylized-suitable-themes-modern-flat-style-long-shadows-image34026654#res26615551</a:t>
            </a:r>
            <a:endParaRPr lang="en-US" altLang="ko-KR" sz="700" u="sng" kern="0" dirty="0">
              <a:solidFill>
                <a:srgbClr val="800080"/>
              </a:solidFill>
              <a:uFill>
                <a:solidFill>
                  <a:srgbClr val="800080"/>
                </a:solidFill>
              </a:uFill>
            </a:endParaRPr>
          </a:p>
          <a:p>
            <a:pPr fontAlgn="base"/>
            <a:r>
              <a:rPr lang="en-US" altLang="ko-KR" sz="700" kern="0" dirty="0">
                <a:solidFill>
                  <a:srgbClr val="A6A6A6"/>
                </a:solidFill>
                <a:hlinkClick r:id="rId9"/>
              </a:rPr>
              <a:t>https://job.incruit.com/jobdb_info/jobpost.asp?job=2203280004047</a:t>
            </a:r>
            <a:r>
              <a:rPr lang="en-US" altLang="ko-KR" sz="700" kern="0" dirty="0">
                <a:solidFill>
                  <a:srgbClr val="A6A6A6"/>
                </a:solidFill>
              </a:rPr>
              <a:t> </a:t>
            </a:r>
          </a:p>
          <a:p>
            <a:pPr fontAlgn="base" latinLnBrk="0">
              <a:spcBef>
                <a:spcPts val="0"/>
              </a:spcBef>
            </a:pPr>
            <a:r>
              <a:rPr lang="en-US" altLang="ko-KR" sz="700" kern="0" dirty="0">
                <a:solidFill>
                  <a:srgbClr val="A6A6A6"/>
                </a:solidFill>
              </a:rPr>
              <a:t> </a:t>
            </a:r>
          </a:p>
        </p:txBody>
      </p:sp>
      <p:pic>
        <p:nvPicPr>
          <p:cNvPr id="6" name="Picture 5" descr="A picture containing skiing, group, line, different&#10;&#10;Description automatically generated">
            <a:extLst>
              <a:ext uri="{FF2B5EF4-FFF2-40B4-BE49-F238E27FC236}">
                <a16:creationId xmlns:a16="http://schemas.microsoft.com/office/drawing/2014/main" id="{67C9269D-D214-4186-9353-DA729EAEF87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84" y="3730603"/>
            <a:ext cx="2128939" cy="2128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1B680-AE46-4ACF-AAA9-7337F36721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4234" y="4083713"/>
            <a:ext cx="1544541" cy="16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53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1668039" cy="0"/>
          </a:xfrm>
          <a:prstGeom prst="line">
            <a:avLst/>
          </a:prstGeom>
          <a:ln w="571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18341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REFERENCE</a:t>
            </a:r>
            <a:endParaRPr lang="ko-KR" altLang="en-US" spc="300" dirty="0">
              <a:solidFill>
                <a:srgbClr val="66666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32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92577" y="402636"/>
            <a:ext cx="1698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UX/UI PLAN &amp;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789FF-65A3-4998-BC86-1A26F8AF27FC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66666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Icon</a:t>
            </a:r>
            <a:endParaRPr lang="ko-KR" altLang="en-US" sz="1600" spc="-150" dirty="0">
              <a:solidFill>
                <a:srgbClr val="666666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6F9EFF-0098-47DC-B55D-C05D797F0AD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DB14FCA-5959-4206-9F80-7D7DD7FF5A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7" y="1824297"/>
            <a:ext cx="7778954" cy="3105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7C961F-FB04-4404-83B4-78003284B29A}"/>
              </a:ext>
            </a:extLst>
          </p:cNvPr>
          <p:cNvSpPr txBox="1"/>
          <p:nvPr/>
        </p:nvSpPr>
        <p:spPr>
          <a:xfrm>
            <a:off x="580293" y="6025702"/>
            <a:ext cx="87454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spcBef>
                <a:spcPts val="0"/>
              </a:spcBef>
            </a:pPr>
            <a:r>
              <a:rPr lang="en-US" altLang="ko-KR" sz="700" b="1" kern="0" dirty="0">
                <a:solidFill>
                  <a:srgbClr val="BFBFBF"/>
                </a:solidFill>
              </a:rPr>
              <a:t>REFERENCE</a:t>
            </a:r>
          </a:p>
          <a:p>
            <a:pPr fontAlgn="base" latinLnBrk="0">
              <a:spcBef>
                <a:spcPts val="0"/>
              </a:spcBef>
            </a:pPr>
            <a:r>
              <a:rPr lang="en-US" altLang="ko-KR" sz="700" kern="0" dirty="0">
                <a:solidFill>
                  <a:srgbClr val="A6A6A6"/>
                </a:solidFill>
                <a:hlinkClick r:id="rId3"/>
              </a:rPr>
              <a:t>https://www.flaticon.com/packs/essentials-ui-solid-icon-pack?word=user%20interface</a:t>
            </a:r>
            <a:r>
              <a:rPr lang="en-US" altLang="ko-KR" sz="700" kern="0" dirty="0">
                <a:solidFill>
                  <a:srgbClr val="A6A6A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452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1668039" cy="0"/>
          </a:xfrm>
          <a:prstGeom prst="line">
            <a:avLst/>
          </a:prstGeom>
          <a:ln w="571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REFERENCE</a:t>
            </a:r>
            <a:endParaRPr lang="ko-KR" altLang="en-US" spc="300" dirty="0">
              <a:solidFill>
                <a:srgbClr val="66666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32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92577" y="402636"/>
            <a:ext cx="1698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UX/UI PLAN &amp;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789FF-65A3-4998-BC86-1A26F8AF27FC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66666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Font</a:t>
            </a:r>
            <a:endParaRPr lang="ko-KR" altLang="en-US" sz="1600" spc="-150" dirty="0">
              <a:solidFill>
                <a:srgbClr val="666666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6F9EFF-0098-47DC-B55D-C05D797F0AD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7">
            <a:extLst>
              <a:ext uri="{FF2B5EF4-FFF2-40B4-BE49-F238E27FC236}">
                <a16:creationId xmlns:a16="http://schemas.microsoft.com/office/drawing/2014/main" id="{3D71C7FB-F6B4-484D-BE22-AF28ECEF58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55" y="1692652"/>
            <a:ext cx="3275242" cy="1335276"/>
          </a:xfrm>
          <a:prstGeom prst="rect">
            <a:avLst/>
          </a:prstGeom>
        </p:spPr>
      </p:pic>
      <p:pic>
        <p:nvPicPr>
          <p:cNvPr id="13" name="그림 9">
            <a:extLst>
              <a:ext uri="{FF2B5EF4-FFF2-40B4-BE49-F238E27FC236}">
                <a16:creationId xmlns:a16="http://schemas.microsoft.com/office/drawing/2014/main" id="{C5652024-4E80-42E4-A117-A8CCDA82B2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30" y="4339662"/>
            <a:ext cx="2441470" cy="13352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3B5CBD-0C7D-4ED9-9019-0D2DCC0F35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975" y="1720639"/>
            <a:ext cx="2439404" cy="1335274"/>
          </a:xfrm>
          <a:prstGeom prst="rect">
            <a:avLst/>
          </a:prstGeom>
        </p:spPr>
      </p:pic>
      <p:pic>
        <p:nvPicPr>
          <p:cNvPr id="15" name="그림 3">
            <a:extLst>
              <a:ext uri="{FF2B5EF4-FFF2-40B4-BE49-F238E27FC236}">
                <a16:creationId xmlns:a16="http://schemas.microsoft.com/office/drawing/2014/main" id="{D3F710A5-CCB4-46F1-AE43-762A08DEC0A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83" y="4339662"/>
            <a:ext cx="2342588" cy="1335276"/>
          </a:xfrm>
          <a:prstGeom prst="rect">
            <a:avLst/>
          </a:prstGeom>
        </p:spPr>
      </p:pic>
      <p:sp>
        <p:nvSpPr>
          <p:cNvPr id="16" name="Rectangle 23">
            <a:extLst>
              <a:ext uri="{FF2B5EF4-FFF2-40B4-BE49-F238E27FC236}">
                <a16:creationId xmlns:a16="http://schemas.microsoft.com/office/drawing/2014/main" id="{CE07028E-C0E9-4CDC-AEA1-4C649EA28434}"/>
              </a:ext>
            </a:extLst>
          </p:cNvPr>
          <p:cNvSpPr/>
          <p:nvPr/>
        </p:nvSpPr>
        <p:spPr>
          <a:xfrm>
            <a:off x="671012" y="5867242"/>
            <a:ext cx="5346700" cy="6509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15950" lvl="1" indent="-171450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200" dirty="0" err="1">
                <a:solidFill>
                  <a:srgbClr val="34343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Pretendard</a:t>
            </a:r>
            <a:r>
              <a:rPr lang="en-US" altLang="ko-KR" sz="1200" dirty="0">
                <a:solidFill>
                  <a:srgbClr val="34343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200" dirty="0" err="1">
                <a:solidFill>
                  <a:srgbClr val="34343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SemiBold</a:t>
            </a:r>
            <a:endParaRPr lang="en-US" altLang="ko-KR" sz="1200" dirty="0">
              <a:solidFill>
                <a:srgbClr val="34343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615950" lvl="1" indent="-171450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200" dirty="0">
                <a:solidFill>
                  <a:srgbClr val="343434"/>
                </a:solidFill>
                <a:ea typeface="Noto Sans KR Light" panose="020B0300000000000000" pitchFamily="34" charset="-127"/>
                <a:cs typeface="Pretendard Light" panose="02000403000000020004" pitchFamily="2" charset="-127"/>
                <a:hlinkClick r:id="rId6"/>
              </a:rPr>
              <a:t>https://cactus.tistory.com/306</a:t>
            </a:r>
            <a:r>
              <a:rPr lang="en-US" altLang="ko-KR" sz="1200" dirty="0">
                <a:solidFill>
                  <a:srgbClr val="343434"/>
                </a:solidFill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  <a:endParaRPr lang="pl-PL" altLang="ko-KR" sz="1200" dirty="0">
              <a:solidFill>
                <a:srgbClr val="343434"/>
              </a:solidFill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8" name="Rectangle 23">
            <a:extLst>
              <a:ext uri="{FF2B5EF4-FFF2-40B4-BE49-F238E27FC236}">
                <a16:creationId xmlns:a16="http://schemas.microsoft.com/office/drawing/2014/main" id="{CFCF7676-AEFD-4329-9BF6-294E4FC0E8DA}"/>
              </a:ext>
            </a:extLst>
          </p:cNvPr>
          <p:cNvSpPr/>
          <p:nvPr/>
        </p:nvSpPr>
        <p:spPr>
          <a:xfrm>
            <a:off x="4983648" y="5848806"/>
            <a:ext cx="5346700" cy="6043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615950" lvl="1" indent="-171450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200" dirty="0">
                <a:solidFill>
                  <a:srgbClr val="343434"/>
                </a:solidFill>
                <a:ea typeface="Pretendard SemiBold" panose="02000703000000020004" pitchFamily="2" charset="-127"/>
                <a:cs typeface="Pretendard SemiBold" panose="02000703000000020004" pitchFamily="2" charset="-127"/>
              </a:rPr>
              <a:t>Calibri</a:t>
            </a:r>
          </a:p>
          <a:p>
            <a:pPr marL="615950" lvl="1" indent="-171450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000" dirty="0">
                <a:solidFill>
                  <a:srgbClr val="343434"/>
                </a:solidFill>
                <a:ea typeface="Pretendard SemiBold" panose="02000703000000020004" pitchFamily="2" charset="-127"/>
                <a:cs typeface="Pretendard SemiBold" panose="02000703000000020004" pitchFamily="2" charset="-127"/>
                <a:hlinkClick r:id="rId7"/>
              </a:rPr>
              <a:t>https://www.downloadfonts.io/calibri-font-family-free/</a:t>
            </a:r>
            <a:r>
              <a:rPr lang="en-US" altLang="ko-KR" sz="1000" dirty="0">
                <a:solidFill>
                  <a:srgbClr val="343434"/>
                </a:solidFill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pl-PL" altLang="ko-KR" sz="1000" dirty="0">
              <a:solidFill>
                <a:srgbClr val="343434"/>
              </a:solidFill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A9E13D31-4D42-4B60-81CA-DAEA20E85E30}"/>
              </a:ext>
            </a:extLst>
          </p:cNvPr>
          <p:cNvSpPr/>
          <p:nvPr/>
        </p:nvSpPr>
        <p:spPr>
          <a:xfrm>
            <a:off x="794796" y="3211911"/>
            <a:ext cx="5346700" cy="6509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15950" lvl="1" indent="-171450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200" dirty="0" err="1">
                <a:solidFill>
                  <a:srgbClr val="34343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  <a:cs typeface="Pretendard SemiBold" panose="02000703000000020004" pitchFamily="2" charset="-127"/>
              </a:rPr>
              <a:t>Leferi</a:t>
            </a:r>
            <a:r>
              <a:rPr lang="en-US" altLang="ko-KR" sz="1200" dirty="0">
                <a:solidFill>
                  <a:srgbClr val="34343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  <a:cs typeface="Pretendard SemiBold" panose="02000703000000020004" pitchFamily="2" charset="-127"/>
              </a:rPr>
              <a:t> Point Type Black </a:t>
            </a:r>
            <a:r>
              <a:rPr lang="en-US" altLang="ko-KR" sz="1200" dirty="0" err="1">
                <a:solidFill>
                  <a:srgbClr val="343434"/>
                </a:solidFill>
                <a:latin typeface="Leferi Point Type Black Oblique" panose="020B0A03000000000000" pitchFamily="50" charset="-127"/>
                <a:ea typeface="Leferi Point Type Black Oblique" panose="020B0A03000000000000" pitchFamily="50" charset="-127"/>
                <a:cs typeface="Pretendard SemiBold" panose="02000703000000020004" pitchFamily="2" charset="-127"/>
              </a:rPr>
              <a:t>Qblique</a:t>
            </a:r>
            <a:endParaRPr lang="en-US" altLang="ko-KR" sz="1200" dirty="0">
              <a:solidFill>
                <a:srgbClr val="343434"/>
              </a:solidFill>
              <a:latin typeface="Leferi Point Type Black Oblique" panose="020B0A03000000000000" pitchFamily="50" charset="-127"/>
              <a:ea typeface="Leferi Point Type Black Oblique" panose="020B0A03000000000000" pitchFamily="50" charset="-127"/>
              <a:cs typeface="Pretendard SemiBold" panose="02000703000000020004" pitchFamily="2" charset="-127"/>
            </a:endParaRPr>
          </a:p>
          <a:p>
            <a:pPr marL="615950" lvl="1" indent="-171450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200" dirty="0">
                <a:solidFill>
                  <a:srgbClr val="343434"/>
                </a:solidFill>
                <a:ea typeface="Noto Sans KR Light" panose="020B0300000000000000" pitchFamily="34" charset="-127"/>
                <a:cs typeface="Pretendard Light" panose="02000403000000020004" pitchFamily="2" charset="-127"/>
                <a:hlinkClick r:id="rId8"/>
              </a:rPr>
              <a:t>http://leferitype.com/</a:t>
            </a:r>
            <a:r>
              <a:rPr lang="en-US" altLang="ko-KR" sz="1200" dirty="0">
                <a:solidFill>
                  <a:srgbClr val="343434"/>
                </a:solidFill>
                <a:ea typeface="Noto Sans KR Light" panose="020B0300000000000000" pitchFamily="34" charset="-127"/>
                <a:cs typeface="Pretendard Light" panose="02000403000000020004" pitchFamily="2" charset="-127"/>
              </a:rPr>
              <a:t>  </a:t>
            </a:r>
            <a:endParaRPr lang="pl-PL" altLang="ko-KR" sz="1200" dirty="0">
              <a:solidFill>
                <a:srgbClr val="343434"/>
              </a:solidFill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57F5FFE3-CF1E-4AD0-B772-7D3F9DB8ACD7}"/>
              </a:ext>
            </a:extLst>
          </p:cNvPr>
          <p:cNvSpPr/>
          <p:nvPr/>
        </p:nvSpPr>
        <p:spPr>
          <a:xfrm>
            <a:off x="5107432" y="3229781"/>
            <a:ext cx="5346700" cy="6509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15950" lvl="1" indent="-171450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200" dirty="0" err="1">
                <a:solidFill>
                  <a:srgbClr val="3434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Pretendard</a:t>
            </a:r>
            <a:endParaRPr lang="en-US" altLang="ko-KR" sz="1200" dirty="0">
              <a:solidFill>
                <a:srgbClr val="343434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615950" lvl="1" indent="-171450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200" dirty="0">
                <a:solidFill>
                  <a:srgbClr val="343434"/>
                </a:solidFill>
                <a:ea typeface="Noto Sans KR Light" panose="020B0300000000000000" pitchFamily="34" charset="-127"/>
                <a:cs typeface="Pretendard Light" panose="02000403000000020004" pitchFamily="2" charset="-127"/>
                <a:hlinkClick r:id="rId6"/>
              </a:rPr>
              <a:t>https://cactus.tistory.com/306</a:t>
            </a:r>
            <a:r>
              <a:rPr lang="en-US" altLang="ko-KR" sz="1200" dirty="0">
                <a:solidFill>
                  <a:srgbClr val="343434"/>
                </a:solidFill>
                <a:ea typeface="Noto Sans KR Light" panose="020B0300000000000000" pitchFamily="34" charset="-127"/>
                <a:cs typeface="Pretendard Light" panose="02000403000000020004" pitchFamily="2" charset="-127"/>
              </a:rPr>
              <a:t>   </a:t>
            </a:r>
            <a:endParaRPr lang="pl-PL" altLang="ko-KR" sz="1200" dirty="0">
              <a:solidFill>
                <a:srgbClr val="343434"/>
              </a:solidFill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90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79757" y="84301"/>
            <a:ext cx="51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271E6-9C34-4D60-9F80-28CC4BC0FBCB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Interview Script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EA8F2-4D1C-4F28-9C47-BFA0005CEFFD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41193-A71A-4CD9-8D08-5A9D8258FDA6}"/>
              </a:ext>
            </a:extLst>
          </p:cNvPr>
          <p:cNvSpPr txBox="1"/>
          <p:nvPr/>
        </p:nvSpPr>
        <p:spPr>
          <a:xfrm>
            <a:off x="599416" y="1691376"/>
            <a:ext cx="9227756" cy="4982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간단한 자기소개 부탁드립니다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(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이름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나이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직업 등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 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2.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최근 관심 가지고 계신 분야에는 어떤 것이 있나요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 (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뉴스내용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취미 등 자유롭게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3.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평소 은행의 금융상품이나 정부의 복지정책에 대해 찾아보시는 편인가요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 (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예적금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주택청약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펀드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청년희망적금 등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4.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현재 본인 돈을 관리하는 금융상품이나 정책을 이용하고 계신 것이 있나요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</a:p>
          <a:p>
            <a:pPr>
              <a:lnSpc>
                <a:spcPts val="2400"/>
              </a:lnSpc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      +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있다면 현재 이용중인 상품을 선택한 특별한 이유나 장점 같은 게 있었나요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5.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내게 필요하거나 알맞는 정책이나 상품 등을 찾아야겠다는 필요성을 느끼신 적이 있나요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6.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금융상품 및 복지정책 등을 직접 가입신청해본 적이 있거나 고려해본 적이 있으세요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</a:p>
          <a:p>
            <a:pPr>
              <a:lnSpc>
                <a:spcPts val="2400"/>
              </a:lnSpc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      +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있다면 어떤 경로를 통해서 알게 되었나요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7.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해당 경로를 통해 정보를 얻을 때 불편했던 점이 있으셨나요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8.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만약 본인의 신청조건에 해당하는 복지 정책과 본인 상황에 적합한 금융상품들을 한번에 모아보고 추천 받을 수 있는</a:t>
            </a:r>
            <a:endParaRPr lang="en-US" altLang="ko-KR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   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서비스가 있다면 어떨 것 같으세요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</a:p>
          <a:p>
            <a:pPr>
              <a:lnSpc>
                <a:spcPts val="2400"/>
              </a:lnSpc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     +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생각하시는 긍정적인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(or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부정적인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)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부분이 있으세요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</a:p>
          <a:p>
            <a:pPr>
              <a:lnSpc>
                <a:spcPts val="2400"/>
              </a:lnSpc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     +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이 서비스에 있었으면 하는 기능이 있나요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 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9.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더 하시고 싶은 말씀이 있나요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10.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앞에서 말한 서비스에 대해 궁금한 점이 더 있나요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?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endParaRPr lang="en-US" altLang="ko-KR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834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388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PARTNERSHIP &amp; COLLABORATION</a:t>
            </a:r>
            <a:endParaRPr lang="ko-KR" altLang="en-US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33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15609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1698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UX/UI PLAN &amp;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2FE14D-5928-504D-7EE9-25C9AF2D881B}"/>
              </a:ext>
            </a:extLst>
          </p:cNvPr>
          <p:cNvGrpSpPr/>
          <p:nvPr/>
        </p:nvGrpSpPr>
        <p:grpSpPr>
          <a:xfrm>
            <a:off x="758443" y="963697"/>
            <a:ext cx="8096251" cy="1713665"/>
            <a:chOff x="761999" y="1004853"/>
            <a:chExt cx="8096251" cy="1713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408714-E0A2-46E7-A10E-87DB12521453}"/>
                </a:ext>
              </a:extLst>
            </p:cNvPr>
            <p:cNvSpPr txBox="1"/>
            <p:nvPr/>
          </p:nvSpPr>
          <p:spPr>
            <a:xfrm>
              <a:off x="761999" y="1004853"/>
              <a:ext cx="4067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-</a:t>
              </a:r>
              <a:r>
                <a:rPr lang="ko-KR" altLang="en-US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송지훈 </a:t>
              </a:r>
              <a:r>
                <a:rPr lang="en-US" altLang="ko-KR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(Captain)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19C9E1-8816-438E-9BFE-A7C582110C02}"/>
                </a:ext>
              </a:extLst>
            </p:cNvPr>
            <p:cNvSpPr txBox="1"/>
            <p:nvPr/>
          </p:nvSpPr>
          <p:spPr>
            <a:xfrm>
              <a:off x="1009653" y="1273699"/>
              <a:ext cx="7848597" cy="144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작업 및 진행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 PPT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통합 및 포스팅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HMW /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인터뷰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공감지도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 IA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User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Story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User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Journey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Map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Benchmarking / UI Reference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조사 및 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Wireframe (Search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Screen / Community Screen)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Search Screen / Recommend(2) Screen / </a:t>
              </a:r>
              <a:r>
                <a:rPr lang="en-US" altLang="ko-KR" sz="1200" dirty="0" err="1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Mydata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Screen </a:t>
              </a:r>
              <a:r>
                <a:rPr lang="ko-KR" altLang="en-US" sz="1200" dirty="0" err="1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목업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제작 및 최종 디자인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D9196E-46CA-AA0D-77EA-CD0C19B090A6}"/>
              </a:ext>
            </a:extLst>
          </p:cNvPr>
          <p:cNvGrpSpPr/>
          <p:nvPr/>
        </p:nvGrpSpPr>
        <p:grpSpPr>
          <a:xfrm>
            <a:off x="761998" y="2946208"/>
            <a:ext cx="7943852" cy="1722786"/>
            <a:chOff x="761998" y="2151407"/>
            <a:chExt cx="7943852" cy="17227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CC34C2-69A8-4580-8DA0-7DCC0EC6ECD2}"/>
                </a:ext>
              </a:extLst>
            </p:cNvPr>
            <p:cNvSpPr txBox="1"/>
            <p:nvPr/>
          </p:nvSpPr>
          <p:spPr>
            <a:xfrm>
              <a:off x="761998" y="2151407"/>
              <a:ext cx="4067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-</a:t>
              </a:r>
              <a:r>
                <a:rPr lang="ko-KR" altLang="en-US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김성일 </a:t>
              </a:r>
              <a:r>
                <a:rPr lang="en-US" altLang="ko-KR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(Art Director)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37D8A6-D428-455C-AEC1-E3D493A1A689}"/>
                </a:ext>
              </a:extLst>
            </p:cNvPr>
            <p:cNvSpPr txBox="1"/>
            <p:nvPr/>
          </p:nvSpPr>
          <p:spPr>
            <a:xfrm>
              <a:off x="983190" y="2429374"/>
              <a:ext cx="7722660" cy="144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PPT Design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&amp;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HMW /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인터뷰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공감지도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 IA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200" dirty="0" err="1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Competitior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Analysis / Graphic Reference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조사 및 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Wireframe (Home Screen / Research(1) Screen)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Home Screen / Community Screen </a:t>
              </a:r>
              <a:r>
                <a:rPr lang="ko-KR" altLang="en-US" sz="1200" dirty="0" err="1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목업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제작 및 최종 디자인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002A84-C861-224B-9E09-3F78C4AC5C62}"/>
              </a:ext>
            </a:extLst>
          </p:cNvPr>
          <p:cNvGrpSpPr/>
          <p:nvPr/>
        </p:nvGrpSpPr>
        <p:grpSpPr>
          <a:xfrm>
            <a:off x="761999" y="4939576"/>
            <a:ext cx="8753475" cy="1699113"/>
            <a:chOff x="761999" y="3307342"/>
            <a:chExt cx="8753475" cy="16991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447355-98B4-4D3E-BA38-D4769A4D5385}"/>
                </a:ext>
              </a:extLst>
            </p:cNvPr>
            <p:cNvSpPr txBox="1"/>
            <p:nvPr/>
          </p:nvSpPr>
          <p:spPr>
            <a:xfrm>
              <a:off x="761999" y="3307342"/>
              <a:ext cx="4067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-  </a:t>
              </a:r>
              <a:r>
                <a:rPr lang="ko-KR" altLang="en-US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기정민</a:t>
              </a:r>
              <a:endParaRPr lang="en-US" altLang="ko-KR" sz="1400" b="1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39B2CF-C749-4A34-859B-9B5973060570}"/>
                </a:ext>
              </a:extLst>
            </p:cNvPr>
            <p:cNvSpPr txBox="1"/>
            <p:nvPr/>
          </p:nvSpPr>
          <p:spPr>
            <a:xfrm>
              <a:off x="983189" y="3561636"/>
              <a:ext cx="8532285" cy="144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HMW /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인터뷰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공감지도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 IA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PEST Analysis / Story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Board : Big Picture / Mood Board / Typography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조사 및 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Wireframe (Chatbot Screen / Detailed Screen)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Splash Screen / Research(1) Screen / Chatbot Screen </a:t>
              </a:r>
              <a:r>
                <a:rPr lang="ko-KR" altLang="en-US" sz="1200" dirty="0" err="1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목업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제작 및 최종 디자인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앱스토어 스크린샷 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393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388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PARTNERSHIP &amp; COLLABORATION</a:t>
            </a:r>
            <a:endParaRPr lang="ko-KR" altLang="en-US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0" y="86788"/>
            <a:ext cx="7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33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15609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1698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UX/UI PLAN &amp;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37F4B0-D13C-3FE3-9511-908BD87FAECB}"/>
              </a:ext>
            </a:extLst>
          </p:cNvPr>
          <p:cNvGrpSpPr/>
          <p:nvPr/>
        </p:nvGrpSpPr>
        <p:grpSpPr>
          <a:xfrm>
            <a:off x="784571" y="1439830"/>
            <a:ext cx="7943850" cy="1422114"/>
            <a:chOff x="761999" y="4283414"/>
            <a:chExt cx="7943850" cy="14221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13FEB-83D8-4A40-A351-8CF650D236B6}"/>
                </a:ext>
              </a:extLst>
            </p:cNvPr>
            <p:cNvSpPr txBox="1"/>
            <p:nvPr/>
          </p:nvSpPr>
          <p:spPr>
            <a:xfrm>
              <a:off x="761999" y="4283414"/>
              <a:ext cx="4067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-</a:t>
              </a:r>
              <a:r>
                <a:rPr lang="ko-KR" altLang="en-US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이연주</a:t>
              </a:r>
              <a:endParaRPr lang="en-US" altLang="ko-KR" sz="1400" b="1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AAF888-6698-4761-9159-B595E3290A20}"/>
                </a:ext>
              </a:extLst>
            </p:cNvPr>
            <p:cNvSpPr txBox="1"/>
            <p:nvPr/>
          </p:nvSpPr>
          <p:spPr>
            <a:xfrm>
              <a:off x="983189" y="4537708"/>
              <a:ext cx="7722660" cy="116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HMW /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인터뷰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공감지도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 IA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Market Analysis / Benchmarking / Color Reference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조사 및 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Wireframe (Recommend(1) Screen / </a:t>
              </a:r>
              <a:r>
                <a:rPr lang="en-US" altLang="ko-KR" sz="1200" dirty="0" err="1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Mypage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Screen)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Detailed Screen / </a:t>
              </a:r>
              <a:r>
                <a:rPr lang="en-US" altLang="ko-KR" sz="1200" dirty="0" err="1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Mypage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Screen </a:t>
              </a:r>
              <a:r>
                <a:rPr lang="ko-KR" altLang="en-US" sz="1200" dirty="0" err="1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목업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제작 및 최종 디자인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518CF7-444E-3016-24D7-E6AF9139ADC8}"/>
              </a:ext>
            </a:extLst>
          </p:cNvPr>
          <p:cNvGrpSpPr/>
          <p:nvPr/>
        </p:nvGrpSpPr>
        <p:grpSpPr>
          <a:xfrm>
            <a:off x="784570" y="3656780"/>
            <a:ext cx="7943851" cy="1453614"/>
            <a:chOff x="761998" y="5281470"/>
            <a:chExt cx="7943851" cy="14536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17E303-F995-4EA2-9946-8ADFF2A2A7CC}"/>
                </a:ext>
              </a:extLst>
            </p:cNvPr>
            <p:cNvSpPr txBox="1"/>
            <p:nvPr/>
          </p:nvSpPr>
          <p:spPr>
            <a:xfrm>
              <a:off x="761998" y="5281470"/>
              <a:ext cx="4067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-</a:t>
              </a:r>
              <a:r>
                <a:rPr lang="ko-KR" altLang="en-US" sz="1400" b="1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 이택환</a:t>
              </a:r>
              <a:endParaRPr lang="en-US" altLang="ko-KR" sz="1400" b="1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A5D11A-2CFC-46A0-9CD6-4AD4CDD53FA3}"/>
                </a:ext>
              </a:extLst>
            </p:cNvPr>
            <p:cNvSpPr txBox="1"/>
            <p:nvPr/>
          </p:nvSpPr>
          <p:spPr>
            <a:xfrm>
              <a:off x="983189" y="5567264"/>
              <a:ext cx="7722660" cy="116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HMW /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인터뷰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공감지도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/ IA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User Story / User Journey Map / Story Board : Close Up / GUI Reference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조사 및 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Wireframe (Recommend(2) Screen / </a:t>
              </a:r>
              <a:r>
                <a:rPr lang="en-US" altLang="ko-KR" sz="1200" dirty="0" err="1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Mydata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Screen) 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제작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▪ </a:t>
              </a:r>
              <a:r>
                <a:rPr lang="en-US" altLang="ko-KR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Recommend(1) Screen / Research(2) Screen </a:t>
              </a:r>
              <a:r>
                <a:rPr lang="ko-KR" altLang="en-US" sz="1200" dirty="0" err="1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목업</a:t>
              </a:r>
              <a:r>
                <a:rPr lang="ko-KR" altLang="en-US" sz="1200" dirty="0">
                  <a:solidFill>
                    <a:srgbClr val="353535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제작 및 최종 디자인</a:t>
              </a:r>
              <a:endPara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61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345DFC1-C55A-4838-8A4B-C986E0354E16}"/>
              </a:ext>
            </a:extLst>
          </p:cNvPr>
          <p:cNvSpPr/>
          <p:nvPr/>
        </p:nvSpPr>
        <p:spPr>
          <a:xfrm>
            <a:off x="3299874" y="3478097"/>
            <a:ext cx="5372280" cy="624119"/>
          </a:xfrm>
          <a:prstGeom prst="roundRect">
            <a:avLst>
              <a:gd name="adj" fmla="val 17651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A0E9C8C-AD5C-4F5F-941C-013C01FFC2D3}"/>
              </a:ext>
            </a:extLst>
          </p:cNvPr>
          <p:cNvSpPr/>
          <p:nvPr/>
        </p:nvSpPr>
        <p:spPr>
          <a:xfrm>
            <a:off x="3299874" y="4653403"/>
            <a:ext cx="5372280" cy="624119"/>
          </a:xfrm>
          <a:prstGeom prst="roundRect">
            <a:avLst>
              <a:gd name="adj" fmla="val 17651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59E749-90F6-4062-AAE2-F1BC3A1F45CA}"/>
              </a:ext>
            </a:extLst>
          </p:cNvPr>
          <p:cNvSpPr/>
          <p:nvPr/>
        </p:nvSpPr>
        <p:spPr>
          <a:xfrm>
            <a:off x="1406349" y="3481533"/>
            <a:ext cx="1644907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0764E0D-5830-4974-960C-96DB7053B529}"/>
              </a:ext>
            </a:extLst>
          </p:cNvPr>
          <p:cNvSpPr/>
          <p:nvPr/>
        </p:nvSpPr>
        <p:spPr>
          <a:xfrm>
            <a:off x="1406349" y="2324971"/>
            <a:ext cx="1644907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79757" y="84301"/>
            <a:ext cx="51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4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80379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3583E-66EA-4F14-82E5-51B767A1842B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Interview Key Finding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F08E2-731E-4599-8360-141A76B0F933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E130DB-C9EC-4D61-88B9-02152D94C2FE}"/>
              </a:ext>
            </a:extLst>
          </p:cNvPr>
          <p:cNvSpPr txBox="1"/>
          <p:nvPr/>
        </p:nvSpPr>
        <p:spPr>
          <a:xfrm>
            <a:off x="2066874" y="2494834"/>
            <a:ext cx="836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Key 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053C7E-6D8F-4477-B8A5-2C582322A1E4}"/>
              </a:ext>
            </a:extLst>
          </p:cNvPr>
          <p:cNvSpPr/>
          <p:nvPr/>
        </p:nvSpPr>
        <p:spPr>
          <a:xfrm>
            <a:off x="1399918" y="2326074"/>
            <a:ext cx="624119" cy="624119"/>
          </a:xfrm>
          <a:prstGeom prst="roundRect">
            <a:avLst>
              <a:gd name="adj" fmla="val 11852"/>
            </a:avLst>
          </a:prstGeom>
          <a:solidFill>
            <a:srgbClr val="00D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0C8897-7DC0-4AD6-93EA-E4C445D0D2D3}"/>
              </a:ext>
            </a:extLst>
          </p:cNvPr>
          <p:cNvSpPr/>
          <p:nvPr/>
        </p:nvSpPr>
        <p:spPr>
          <a:xfrm>
            <a:off x="3299874" y="2326074"/>
            <a:ext cx="5372280" cy="624119"/>
          </a:xfrm>
          <a:prstGeom prst="roundRect">
            <a:avLst>
              <a:gd name="adj" fmla="val 17651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50E66-1B42-4626-A851-677B77B1F195}"/>
              </a:ext>
            </a:extLst>
          </p:cNvPr>
          <p:cNvSpPr txBox="1"/>
          <p:nvPr/>
        </p:nvSpPr>
        <p:spPr>
          <a:xfrm>
            <a:off x="3202995" y="2499634"/>
            <a:ext cx="556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직접 정보를 찾는 수고를 덜고</a:t>
            </a:r>
            <a:r>
              <a: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간편하게 추천받아 이용할 수 있음</a:t>
            </a:r>
            <a:endParaRPr lang="en-US" altLang="ko-KR" sz="14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A14D4B-6CAD-41E1-98FE-8C537B4124C1}"/>
              </a:ext>
            </a:extLst>
          </p:cNvPr>
          <p:cNvSpPr txBox="1"/>
          <p:nvPr/>
        </p:nvSpPr>
        <p:spPr>
          <a:xfrm>
            <a:off x="2066874" y="3650253"/>
            <a:ext cx="83671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Key 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6BA9BD-B35C-4BBF-9619-0E16872BC8BE}"/>
              </a:ext>
            </a:extLst>
          </p:cNvPr>
          <p:cNvSpPr/>
          <p:nvPr/>
        </p:nvSpPr>
        <p:spPr>
          <a:xfrm>
            <a:off x="1399918" y="3481493"/>
            <a:ext cx="624119" cy="624119"/>
          </a:xfrm>
          <a:prstGeom prst="roundRect">
            <a:avLst>
              <a:gd name="adj" fmla="val 14395"/>
            </a:avLst>
          </a:prstGeom>
          <a:solidFill>
            <a:srgbClr val="FAB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6E7EA3-E0E4-4F3A-BA57-518AAF7B6723}"/>
              </a:ext>
            </a:extLst>
          </p:cNvPr>
          <p:cNvSpPr txBox="1"/>
          <p:nvPr/>
        </p:nvSpPr>
        <p:spPr>
          <a:xfrm>
            <a:off x="3297294" y="3651615"/>
            <a:ext cx="5372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관심이 있지만</a:t>
            </a:r>
            <a:r>
              <a:rPr lang="en-US" altLang="ko-KR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막상 찾아보려하면 너무 어렵고 번거로움</a:t>
            </a:r>
            <a:endParaRPr lang="en-US" altLang="ko-KR" sz="14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8A81C64-B7AD-43FC-888D-B4E0932AA442}"/>
              </a:ext>
            </a:extLst>
          </p:cNvPr>
          <p:cNvSpPr/>
          <p:nvPr/>
        </p:nvSpPr>
        <p:spPr>
          <a:xfrm>
            <a:off x="1401188" y="4638015"/>
            <a:ext cx="1644907" cy="624119"/>
          </a:xfrm>
          <a:prstGeom prst="roundRect">
            <a:avLst>
              <a:gd name="adj" fmla="val 11446"/>
            </a:avLst>
          </a:prstGeom>
          <a:solidFill>
            <a:srgbClr val="F5FAFF"/>
          </a:solidFill>
          <a:ln>
            <a:noFill/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26D695-33E2-413E-AEDC-DFBA470143A2}"/>
              </a:ext>
            </a:extLst>
          </p:cNvPr>
          <p:cNvSpPr txBox="1"/>
          <p:nvPr/>
        </p:nvSpPr>
        <p:spPr>
          <a:xfrm>
            <a:off x="2042280" y="4806775"/>
            <a:ext cx="977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Key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805C351-0556-4BFF-9FF7-42BEB9E24715}"/>
              </a:ext>
            </a:extLst>
          </p:cNvPr>
          <p:cNvSpPr/>
          <p:nvPr/>
        </p:nvSpPr>
        <p:spPr>
          <a:xfrm>
            <a:off x="1399918" y="4638015"/>
            <a:ext cx="624119" cy="624119"/>
          </a:xfrm>
          <a:prstGeom prst="roundRect">
            <a:avLst>
              <a:gd name="adj" fmla="val 11465"/>
            </a:avLst>
          </a:prstGeom>
          <a:solidFill>
            <a:srgbClr val="E94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D58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DB52-1258-4EC1-BD48-1F77A4D2E10C}"/>
              </a:ext>
            </a:extLst>
          </p:cNvPr>
          <p:cNvSpPr txBox="1"/>
          <p:nvPr/>
        </p:nvSpPr>
        <p:spPr>
          <a:xfrm>
            <a:off x="3108695" y="4811573"/>
            <a:ext cx="574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343D4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서비스 이용시 개인정보가  유출되는 것에 대한 우려가 있음</a:t>
            </a:r>
            <a:endParaRPr lang="en-US" altLang="ko-KR" sz="1400" dirty="0">
              <a:solidFill>
                <a:srgbClr val="343D4C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1BDF930-FCFD-4EEF-AF16-28BBE78E73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88" y="2484244"/>
            <a:ext cx="307778" cy="307778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3EA52117-0E0D-4412-ADB7-8A335D47E8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88" y="3639663"/>
            <a:ext cx="307778" cy="307778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D60793E-CD7E-41CE-9D23-64888D56C9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88" y="4803805"/>
            <a:ext cx="307778" cy="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0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79757" y="84301"/>
            <a:ext cx="51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5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8CE7B3-2A6E-45B9-B036-66B67A00A896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Empathy Map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A69DC-C6BD-4EEB-9175-604361304E39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FC3BF-A205-4B24-9FE8-BFE40CDB9D51}"/>
              </a:ext>
            </a:extLst>
          </p:cNvPr>
          <p:cNvSpPr txBox="1"/>
          <p:nvPr/>
        </p:nvSpPr>
        <p:spPr>
          <a:xfrm>
            <a:off x="261356" y="1560901"/>
            <a:ext cx="4358330" cy="191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42" lvl="1" indent="-171450" defTabSz="630238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“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또래가 어떤 고민을 가지고 있는지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주로 어떤 상품을 사용하는지 알고 싶어요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.”</a:t>
            </a:r>
          </a:p>
          <a:p>
            <a:pPr marL="615942" lvl="1" indent="-171450" defTabSz="630238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“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정책에 대한 정보에 대해 알림도 안 오고 알 수 있는 방법도 딱히 없어서 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‘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건강검진알림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’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처럼 왔으면 좋겠어요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“</a:t>
            </a:r>
          </a:p>
          <a:p>
            <a:pPr marL="615942" lvl="1" indent="-171450" defTabSz="630238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“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분위 계산 같은 부분에서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제가 어떤 정책의 대상자인지 알아보기가 늘 번거로워요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.”</a:t>
            </a:r>
          </a:p>
          <a:p>
            <a:pPr marL="615942" lvl="1" indent="-171450" defTabSz="630238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“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금융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/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정책에 관련된 언어들을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이해하기 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444492" lvl="1" defTabSz="630238">
              <a:lnSpc>
                <a:spcPct val="150000"/>
              </a:lnSpc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 쉽게 적혀 있으면 해요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6016E-8DC7-4EF1-89C4-45E5ABBEA675}"/>
              </a:ext>
            </a:extLst>
          </p:cNvPr>
          <p:cNvSpPr txBox="1"/>
          <p:nvPr/>
        </p:nvSpPr>
        <p:spPr>
          <a:xfrm>
            <a:off x="711148" y="4732943"/>
            <a:ext cx="3567483" cy="12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적금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주택청약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청년희망적금 등을 들고 있음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아직 대학생이고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알바를 제외하고 본격적으로 경제활동을 하지는 않고 있음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친구에게 관련 금융상품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/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복지정책이 있다는 이야기를 들었지만 나중에 하려 했다가 까먹고 놓침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9A556-B901-445D-9575-33637E7B2EDA}"/>
              </a:ext>
            </a:extLst>
          </p:cNvPr>
          <p:cNvSpPr txBox="1"/>
          <p:nvPr/>
        </p:nvSpPr>
        <p:spPr>
          <a:xfrm>
            <a:off x="5719404" y="1496522"/>
            <a:ext cx="3805596" cy="158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내 상황에 맞는 적절한 금융 상품을 알고 싶다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막연한 고민은 하고 있지만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금융 자체가 난해하고 어려워서 파고들기 쉽지 않음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필요성을 얘기하는 부분에서 끄덕임이나 추임새가 커짐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     → 해당 서비스에 필요성을 느끼고 있음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5F5EE-38D5-4558-B135-BF2C3824F34A}"/>
              </a:ext>
            </a:extLst>
          </p:cNvPr>
          <p:cNvSpPr txBox="1"/>
          <p:nvPr/>
        </p:nvSpPr>
        <p:spPr>
          <a:xfrm>
            <a:off x="5719404" y="4732943"/>
            <a:ext cx="4091346" cy="1277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금융서비스에서 개인정보 유출에 대한 걱정이 있음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분산된 정보를 직접 찾느라 힘들었음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이제 성인이니 이런 부분에 관심을 가지고 잘 알고 있어야 할 것 같은데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그러지 못해서 어쩐지 민망함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990A5E2-0E01-49D9-84A0-F4E90B6F92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675880"/>
            <a:ext cx="2895600" cy="20461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DBAE2D-17E9-4739-AB34-1727147376BB}"/>
              </a:ext>
            </a:extLst>
          </p:cNvPr>
          <p:cNvCxnSpPr>
            <a:cxnSpLocks/>
          </p:cNvCxnSpPr>
          <p:nvPr/>
        </p:nvCxnSpPr>
        <p:spPr>
          <a:xfrm>
            <a:off x="5967129" y="3857732"/>
            <a:ext cx="3310145" cy="0"/>
          </a:xfrm>
          <a:prstGeom prst="line">
            <a:avLst/>
          </a:prstGeom>
          <a:ln w="28575" cap="flat" cmpd="sng" algn="ctr">
            <a:solidFill>
              <a:srgbClr val="4D8BE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F82B7-967D-4C08-880F-22C01966549B}"/>
              </a:ext>
            </a:extLst>
          </p:cNvPr>
          <p:cNvCxnSpPr>
            <a:cxnSpLocks/>
          </p:cNvCxnSpPr>
          <p:nvPr/>
        </p:nvCxnSpPr>
        <p:spPr>
          <a:xfrm>
            <a:off x="709112" y="3857732"/>
            <a:ext cx="3310145" cy="0"/>
          </a:xfrm>
          <a:prstGeom prst="line">
            <a:avLst/>
          </a:prstGeom>
          <a:ln w="28575" cap="flat" cmpd="sng" algn="ctr">
            <a:solidFill>
              <a:srgbClr val="4D8BE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3B1629-D91D-48D1-950C-B9BB0F9FB498}"/>
              </a:ext>
            </a:extLst>
          </p:cNvPr>
          <p:cNvCxnSpPr>
            <a:cxnSpLocks/>
          </p:cNvCxnSpPr>
          <p:nvPr/>
        </p:nvCxnSpPr>
        <p:spPr>
          <a:xfrm>
            <a:off x="4953000" y="1374300"/>
            <a:ext cx="0" cy="1378425"/>
          </a:xfrm>
          <a:prstGeom prst="line">
            <a:avLst/>
          </a:prstGeom>
          <a:ln w="28575" cap="flat" cmpd="sng" algn="ctr">
            <a:solidFill>
              <a:srgbClr val="4D8BE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AD3527-1CD2-43D4-8605-F6C1F3E63AA3}"/>
              </a:ext>
            </a:extLst>
          </p:cNvPr>
          <p:cNvCxnSpPr>
            <a:cxnSpLocks/>
          </p:cNvCxnSpPr>
          <p:nvPr/>
        </p:nvCxnSpPr>
        <p:spPr>
          <a:xfrm>
            <a:off x="4953000" y="5204644"/>
            <a:ext cx="0" cy="1358081"/>
          </a:xfrm>
          <a:prstGeom prst="line">
            <a:avLst/>
          </a:prstGeom>
          <a:ln w="28575" cap="flat" cmpd="sng" algn="ctr">
            <a:solidFill>
              <a:srgbClr val="4D8BE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0C1A24-FE58-4CAC-95A0-D53EC0C5F4F5}"/>
              </a:ext>
            </a:extLst>
          </p:cNvPr>
          <p:cNvSpPr txBox="1"/>
          <p:nvPr/>
        </p:nvSpPr>
        <p:spPr>
          <a:xfrm>
            <a:off x="4357444" y="4529347"/>
            <a:ext cx="128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User</a:t>
            </a:r>
            <a:endParaRPr lang="ko-KR" altLang="en-US" sz="24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0156A7-6776-4AC7-8D2B-AFE9A8894BEF}"/>
              </a:ext>
            </a:extLst>
          </p:cNvPr>
          <p:cNvGrpSpPr/>
          <p:nvPr/>
        </p:nvGrpSpPr>
        <p:grpSpPr>
          <a:xfrm>
            <a:off x="3034112" y="4084377"/>
            <a:ext cx="1129171" cy="432301"/>
            <a:chOff x="612672" y="4036747"/>
            <a:chExt cx="1129171" cy="43230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83CF3B1-64C0-4A5A-9A37-BD625AEDEF10}"/>
                </a:ext>
              </a:extLst>
            </p:cNvPr>
            <p:cNvSpPr/>
            <p:nvPr/>
          </p:nvSpPr>
          <p:spPr>
            <a:xfrm>
              <a:off x="612672" y="4036747"/>
              <a:ext cx="1129171" cy="428436"/>
            </a:xfrm>
            <a:prstGeom prst="roundRect">
              <a:avLst>
                <a:gd name="adj" fmla="val 34744"/>
              </a:avLst>
            </a:prstGeom>
            <a:solidFill>
              <a:srgbClr val="E9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18D2F6-97A1-4D15-BB78-E62514CAEEF1}"/>
                </a:ext>
              </a:extLst>
            </p:cNvPr>
            <p:cNvSpPr txBox="1"/>
            <p:nvPr/>
          </p:nvSpPr>
          <p:spPr>
            <a:xfrm>
              <a:off x="1094176" y="4129685"/>
              <a:ext cx="5743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35353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DOES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EB3B5D-D182-4D16-9CCF-336C31290C4A}"/>
                </a:ext>
              </a:extLst>
            </p:cNvPr>
            <p:cNvSpPr/>
            <p:nvPr/>
          </p:nvSpPr>
          <p:spPr>
            <a:xfrm>
              <a:off x="612672" y="4040612"/>
              <a:ext cx="428436" cy="428436"/>
            </a:xfrm>
            <a:prstGeom prst="roundRect">
              <a:avLst>
                <a:gd name="adj" fmla="val 34744"/>
              </a:avLst>
            </a:prstGeom>
            <a:solidFill>
              <a:srgbClr val="4DE9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6" name="Picture 25" descr="Icon&#10;&#10;Description automatically generated">
              <a:extLst>
                <a:ext uri="{FF2B5EF4-FFF2-40B4-BE49-F238E27FC236}">
                  <a16:creationId xmlns:a16="http://schemas.microsoft.com/office/drawing/2014/main" id="{6FC3767E-E8D5-485E-A3D3-20931BC25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26" y="4105797"/>
              <a:ext cx="300528" cy="30052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53CFD5-0C82-4569-A436-AE40C2328A8E}"/>
              </a:ext>
            </a:extLst>
          </p:cNvPr>
          <p:cNvGrpSpPr/>
          <p:nvPr/>
        </p:nvGrpSpPr>
        <p:grpSpPr>
          <a:xfrm>
            <a:off x="5795650" y="4059211"/>
            <a:ext cx="1129171" cy="432301"/>
            <a:chOff x="8149071" y="4011581"/>
            <a:chExt cx="1129171" cy="43230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9AF7162-AA4F-4A43-A3DC-1A3263C7FD65}"/>
                </a:ext>
              </a:extLst>
            </p:cNvPr>
            <p:cNvSpPr/>
            <p:nvPr/>
          </p:nvSpPr>
          <p:spPr>
            <a:xfrm>
              <a:off x="8149071" y="4011581"/>
              <a:ext cx="1129171" cy="428436"/>
            </a:xfrm>
            <a:prstGeom prst="roundRect">
              <a:avLst>
                <a:gd name="adj" fmla="val 34744"/>
              </a:avLst>
            </a:prstGeom>
            <a:solidFill>
              <a:srgbClr val="E9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A42078-28AB-4D40-8945-50DE1F8297B7}"/>
                </a:ext>
              </a:extLst>
            </p:cNvPr>
            <p:cNvSpPr txBox="1"/>
            <p:nvPr/>
          </p:nvSpPr>
          <p:spPr>
            <a:xfrm>
              <a:off x="8164073" y="4094994"/>
              <a:ext cx="7189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35353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FEELS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E9BD3B3-F961-4980-862E-1673CC8FE64C}"/>
                </a:ext>
              </a:extLst>
            </p:cNvPr>
            <p:cNvSpPr/>
            <p:nvPr/>
          </p:nvSpPr>
          <p:spPr>
            <a:xfrm>
              <a:off x="8843533" y="4015446"/>
              <a:ext cx="428436" cy="428436"/>
            </a:xfrm>
            <a:prstGeom prst="roundRect">
              <a:avLst>
                <a:gd name="adj" fmla="val 34744"/>
              </a:avLst>
            </a:prstGeom>
            <a:solidFill>
              <a:srgbClr val="FAB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101CA1EB-55CD-4902-8DF1-317BDE0A3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189" y="4093400"/>
              <a:ext cx="277112" cy="27711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A91120-7AE8-4B6F-96BD-6567A6B786E2}"/>
              </a:ext>
            </a:extLst>
          </p:cNvPr>
          <p:cNvGrpSpPr/>
          <p:nvPr/>
        </p:nvGrpSpPr>
        <p:grpSpPr>
          <a:xfrm>
            <a:off x="5770204" y="3206031"/>
            <a:ext cx="1133442" cy="432301"/>
            <a:chOff x="8134361" y="1260665"/>
            <a:chExt cx="1133442" cy="43230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14FED5C-21F9-4F94-BEFE-7065F67EB0FC}"/>
                </a:ext>
              </a:extLst>
            </p:cNvPr>
            <p:cNvSpPr/>
            <p:nvPr/>
          </p:nvSpPr>
          <p:spPr>
            <a:xfrm>
              <a:off x="8138632" y="1260665"/>
              <a:ext cx="1129171" cy="428436"/>
            </a:xfrm>
            <a:prstGeom prst="roundRect">
              <a:avLst>
                <a:gd name="adj" fmla="val 34744"/>
              </a:avLst>
            </a:prstGeom>
            <a:solidFill>
              <a:srgbClr val="E9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72958F-7C49-4510-A8C0-0E090437E116}"/>
                </a:ext>
              </a:extLst>
            </p:cNvPr>
            <p:cNvSpPr txBox="1"/>
            <p:nvPr/>
          </p:nvSpPr>
          <p:spPr>
            <a:xfrm>
              <a:off x="8134361" y="1344078"/>
              <a:ext cx="787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35353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THINK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B3EA542-FD96-44B1-B24F-251D709C4222}"/>
                </a:ext>
              </a:extLst>
            </p:cNvPr>
            <p:cNvSpPr/>
            <p:nvPr/>
          </p:nvSpPr>
          <p:spPr>
            <a:xfrm>
              <a:off x="8833784" y="1264530"/>
              <a:ext cx="428436" cy="428436"/>
            </a:xfrm>
            <a:prstGeom prst="roundRect">
              <a:avLst>
                <a:gd name="adj" fmla="val 34744"/>
              </a:avLst>
            </a:prstGeom>
            <a:solidFill>
              <a:srgbClr val="E94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AA27CA4B-6D3E-472A-AA9A-86F53D099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312" y="1346041"/>
              <a:ext cx="261610" cy="26161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763F155-6408-49C1-894D-6C5556B64974}"/>
              </a:ext>
            </a:extLst>
          </p:cNvPr>
          <p:cNvGrpSpPr/>
          <p:nvPr/>
        </p:nvGrpSpPr>
        <p:grpSpPr>
          <a:xfrm>
            <a:off x="3026917" y="3206031"/>
            <a:ext cx="1136366" cy="432301"/>
            <a:chOff x="607896" y="1263990"/>
            <a:chExt cx="1136366" cy="43230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7BB87AE-DDBE-49EE-A797-00A088959C34}"/>
                </a:ext>
              </a:extLst>
            </p:cNvPr>
            <p:cNvSpPr/>
            <p:nvPr/>
          </p:nvSpPr>
          <p:spPr>
            <a:xfrm>
              <a:off x="615091" y="1263990"/>
              <a:ext cx="1129171" cy="428436"/>
            </a:xfrm>
            <a:prstGeom prst="roundRect">
              <a:avLst>
                <a:gd name="adj" fmla="val 34744"/>
              </a:avLst>
            </a:prstGeom>
            <a:solidFill>
              <a:srgbClr val="E9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7FA939-26DB-4107-97C3-9E13009C7F19}"/>
                </a:ext>
              </a:extLst>
            </p:cNvPr>
            <p:cNvSpPr txBox="1"/>
            <p:nvPr/>
          </p:nvSpPr>
          <p:spPr>
            <a:xfrm>
              <a:off x="1113227" y="1347403"/>
              <a:ext cx="5743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35353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SAYS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37497C5-9C80-403F-A37C-51251E8DDEE1}"/>
                </a:ext>
              </a:extLst>
            </p:cNvPr>
            <p:cNvSpPr/>
            <p:nvPr/>
          </p:nvSpPr>
          <p:spPr>
            <a:xfrm>
              <a:off x="607896" y="1267855"/>
              <a:ext cx="428436" cy="428436"/>
            </a:xfrm>
            <a:prstGeom prst="roundRect">
              <a:avLst>
                <a:gd name="adj" fmla="val 34744"/>
              </a:avLst>
            </a:prstGeom>
            <a:solidFill>
              <a:srgbClr val="4D8B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ECCB752C-482E-4825-8FFD-4ABC5AE9B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28" y="1374147"/>
              <a:ext cx="234806" cy="234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61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79757" y="84301"/>
            <a:ext cx="51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6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4357443" y="259424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501D5-88DC-4E53-864D-9454D9E3E64B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User Pain Point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E91E01-BB52-4BAE-B771-6DB4EEE94EA7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BE62B-1879-45DF-AF48-ADD78161F0B8}"/>
              </a:ext>
            </a:extLst>
          </p:cNvPr>
          <p:cNvSpPr txBox="1"/>
          <p:nvPr/>
        </p:nvSpPr>
        <p:spPr>
          <a:xfrm>
            <a:off x="563823" y="1662474"/>
            <a:ext cx="9072963" cy="336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Pain Point 1.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관련 정보를 찾을 때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알아듣기 어려운 용어나 개념이 많다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•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Pain Point 2.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관심이 생기더라도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막상 찾아보려 하면 어디부터 검색해야 할지 막연하다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•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Pain Point 3.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정책에 관한 다양한 수혜 조건들을 일일이 확인할 방법을 모르겠다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•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Pain Point 4.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필요해서 찾아보려 하면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비슷한 종류의 금융상품이 너무 많아서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각자의 장단점을 알아보기 어렵다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•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Pain Point 5.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신청절차가 복잡하다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•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Pain Point 6.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신청해야 하는 날짜는 정해져 있는데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그 기간에 맞게 관련 정보를 내가 찾는 것이 쉽지 않다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•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Pain Point 7.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여기저기서 정보를 찾고 따로 신청하는 것이 번거롭다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•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Pain Point 8.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혼자 정보를 찾기 어려워서 전문가에게 직접 도움을 받고 싶은데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상담원과의 통화를 기다리는 절차가 번거롭다</a:t>
            </a: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. •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Pain Point 9. </a:t>
            </a:r>
            <a:r>
              <a:rPr lang="ko-KR" altLang="en-US" sz="1200" dirty="0">
                <a:solidFill>
                  <a:srgbClr val="3535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rPr>
              <a:t>나와 비슷한 다른 사람들이 어떤 상품과 정책을 이용하는지 알 수 없다</a:t>
            </a:r>
            <a:endParaRPr lang="en-US" altLang="ko-KR" sz="120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51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-10888" y="758804"/>
            <a:ext cx="99168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09112" y="743564"/>
            <a:ext cx="3815263" cy="0"/>
          </a:xfrm>
          <a:prstGeom prst="line">
            <a:avLst/>
          </a:prstGeom>
          <a:ln w="57150">
            <a:solidFill>
              <a:srgbClr val="27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671012" y="8209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15151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APP PRODUCT &amp; SERVICE PLAN PROCESS</a:t>
            </a:r>
            <a:endParaRPr lang="ko-KR" altLang="en-US" spc="-150" dirty="0">
              <a:solidFill>
                <a:srgbClr val="15151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79757" y="84301"/>
            <a:ext cx="519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Variable Medium" panose="02000003000000020004" pitchFamily="2" charset="-127"/>
              </a:rPr>
              <a:t>7</a:t>
            </a:r>
            <a:endParaRPr lang="ko-KR" altLang="en-US" sz="3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4C4DD-BCA3-4E00-A9B9-F5B8F7D93BEC}"/>
              </a:ext>
            </a:extLst>
          </p:cNvPr>
          <p:cNvSpPr txBox="1"/>
          <p:nvPr/>
        </p:nvSpPr>
        <p:spPr>
          <a:xfrm>
            <a:off x="676044" y="402636"/>
            <a:ext cx="398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EMPATHIZE </a:t>
            </a:r>
            <a:r>
              <a:rPr lang="ko-KR" altLang="en-US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공감하기 </a:t>
            </a:r>
            <a:r>
              <a:rPr lang="en-US" altLang="ko-KR" sz="1200" dirty="0">
                <a:solidFill>
                  <a:srgbClr val="959FA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ExtraLight" panose="02000303000000020004" pitchFamily="2" charset="-127"/>
              </a:rPr>
              <a:t>(DISCOVER) ▶ FINDING PROBLEM </a:t>
            </a:r>
            <a:endParaRPr lang="ko-KR" altLang="en-US" sz="1200" dirty="0">
              <a:solidFill>
                <a:srgbClr val="959FA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ExtraLight" panose="020003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521EB-D781-4BD2-A8C2-81B5172B79C1}"/>
              </a:ext>
            </a:extLst>
          </p:cNvPr>
          <p:cNvSpPr txBox="1"/>
          <p:nvPr/>
        </p:nvSpPr>
        <p:spPr>
          <a:xfrm>
            <a:off x="709112" y="1169096"/>
            <a:ext cx="261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5353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Persona 1</a:t>
            </a:r>
            <a:endParaRPr lang="ko-KR" altLang="en-US" sz="1600" spc="-150" dirty="0">
              <a:solidFill>
                <a:srgbClr val="35353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0D88E5-B24E-478A-8D29-3DF62856E9D5}"/>
              </a:ext>
            </a:extLst>
          </p:cNvPr>
          <p:cNvSpPr/>
          <p:nvPr/>
        </p:nvSpPr>
        <p:spPr>
          <a:xfrm rot="5400000">
            <a:off x="467445" y="1265983"/>
            <a:ext cx="338553" cy="144780"/>
          </a:xfrm>
          <a:prstGeom prst="rect">
            <a:avLst/>
          </a:prstGeom>
          <a:solidFill>
            <a:srgbClr val="20D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9C0F63-7F30-4FA4-8014-E3B149C905E0}"/>
              </a:ext>
            </a:extLst>
          </p:cNvPr>
          <p:cNvGrpSpPr/>
          <p:nvPr/>
        </p:nvGrpSpPr>
        <p:grpSpPr>
          <a:xfrm>
            <a:off x="1285520" y="1571150"/>
            <a:ext cx="7334960" cy="5045870"/>
            <a:chOff x="1285520" y="1571150"/>
            <a:chExt cx="7334960" cy="504587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454D407-2D4B-4928-9D1E-15A081EC2461}"/>
                </a:ext>
              </a:extLst>
            </p:cNvPr>
            <p:cNvSpPr/>
            <p:nvPr/>
          </p:nvSpPr>
          <p:spPr>
            <a:xfrm>
              <a:off x="1285520" y="1668344"/>
              <a:ext cx="7334960" cy="4948676"/>
            </a:xfrm>
            <a:prstGeom prst="roundRect">
              <a:avLst>
                <a:gd name="adj" fmla="val 3386"/>
              </a:avLst>
            </a:prstGeom>
            <a:solidFill>
              <a:srgbClr val="F5FA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E4D9AAF-2E29-4D11-8D01-AD608F80D748}"/>
                </a:ext>
              </a:extLst>
            </p:cNvPr>
            <p:cNvSpPr/>
            <p:nvPr/>
          </p:nvSpPr>
          <p:spPr>
            <a:xfrm>
              <a:off x="1285520" y="1653542"/>
              <a:ext cx="2138607" cy="4948676"/>
            </a:xfrm>
            <a:prstGeom prst="roundRect">
              <a:avLst>
                <a:gd name="adj" fmla="val 33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01E7D18-F2E4-4FBA-BD29-1A22198B77AB}"/>
                </a:ext>
              </a:extLst>
            </p:cNvPr>
            <p:cNvSpPr/>
            <p:nvPr/>
          </p:nvSpPr>
          <p:spPr>
            <a:xfrm>
              <a:off x="3587140" y="2202659"/>
              <a:ext cx="4916783" cy="917605"/>
            </a:xfrm>
            <a:prstGeom prst="roundRect">
              <a:avLst>
                <a:gd name="adj" fmla="val 550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5E5640-23D5-46C3-BE74-66AD3C973E5E}"/>
                </a:ext>
              </a:extLst>
            </p:cNvPr>
            <p:cNvSpPr txBox="1"/>
            <p:nvPr/>
          </p:nvSpPr>
          <p:spPr>
            <a:xfrm>
              <a:off x="1565748" y="3198047"/>
              <a:ext cx="5854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김도현</a:t>
              </a:r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 </a:t>
              </a:r>
              <a:endParaRPr lang="ko-KR" altLang="en-US" sz="1000" dirty="0">
                <a:solidFill>
                  <a:srgbClr val="41414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5E2FF0-1B27-4F43-A3E3-BE8041E25E42}"/>
                </a:ext>
              </a:extLst>
            </p:cNvPr>
            <p:cNvSpPr txBox="1"/>
            <p:nvPr/>
          </p:nvSpPr>
          <p:spPr>
            <a:xfrm>
              <a:off x="1565748" y="3533104"/>
              <a:ext cx="7184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Gender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279839-7BB5-4C67-8EB1-9829BBB9934C}"/>
                </a:ext>
              </a:extLst>
            </p:cNvPr>
            <p:cNvSpPr txBox="1"/>
            <p:nvPr/>
          </p:nvSpPr>
          <p:spPr>
            <a:xfrm>
              <a:off x="1565748" y="4131583"/>
              <a:ext cx="465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10CFCB-CEFC-4FAB-932A-E1673B3F283D}"/>
                </a:ext>
              </a:extLst>
            </p:cNvPr>
            <p:cNvSpPr txBox="1"/>
            <p:nvPr/>
          </p:nvSpPr>
          <p:spPr>
            <a:xfrm>
              <a:off x="1565748" y="4730061"/>
              <a:ext cx="10264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Occupation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1A7CD5-3460-401D-B972-0710DC504DB8}"/>
                </a:ext>
              </a:extLst>
            </p:cNvPr>
            <p:cNvSpPr txBox="1"/>
            <p:nvPr/>
          </p:nvSpPr>
          <p:spPr>
            <a:xfrm>
              <a:off x="1565748" y="2934625"/>
              <a:ext cx="635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Name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9C03FA-65D0-4FBF-90E7-04B86DE8A226}"/>
                </a:ext>
              </a:extLst>
            </p:cNvPr>
            <p:cNvSpPr txBox="1"/>
            <p:nvPr/>
          </p:nvSpPr>
          <p:spPr>
            <a:xfrm>
              <a:off x="1565748" y="3778544"/>
              <a:ext cx="3048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남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933537-A81F-43BF-8CF2-4FDA37A1B561}"/>
                </a:ext>
              </a:extLst>
            </p:cNvPr>
            <p:cNvSpPr txBox="1"/>
            <p:nvPr/>
          </p:nvSpPr>
          <p:spPr>
            <a:xfrm>
              <a:off x="1565748" y="4359041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24 </a:t>
              </a:r>
              <a:endParaRPr lang="ko-KR" altLang="en-US" sz="1000" dirty="0">
                <a:solidFill>
                  <a:srgbClr val="41414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8CEF46-A671-463B-8135-20D4EFB9672D}"/>
                </a:ext>
              </a:extLst>
            </p:cNvPr>
            <p:cNvSpPr txBox="1"/>
            <p:nvPr/>
          </p:nvSpPr>
          <p:spPr>
            <a:xfrm>
              <a:off x="1565748" y="4939538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대학생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67631E-46A4-470D-B73B-A53DC78A9784}"/>
                </a:ext>
              </a:extLst>
            </p:cNvPr>
            <p:cNvSpPr txBox="1"/>
            <p:nvPr/>
          </p:nvSpPr>
          <p:spPr>
            <a:xfrm>
              <a:off x="3603832" y="1925661"/>
              <a:ext cx="660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A99AE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Profile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A309DE-69FA-4041-840C-68513FAB66B5}"/>
                </a:ext>
              </a:extLst>
            </p:cNvPr>
            <p:cNvSpPr txBox="1"/>
            <p:nvPr/>
          </p:nvSpPr>
          <p:spPr>
            <a:xfrm>
              <a:off x="3662391" y="2208026"/>
              <a:ext cx="4858224" cy="828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김도현은 전역 후 복학한 대학생 </a:t>
              </a:r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학년이다</a:t>
              </a:r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그는 학교 앞에서 자취를 하고 있고</a:t>
              </a:r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평일에는 학교를 다니며 주말에는 알바를 하면서 지내고 있다</a:t>
              </a:r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부모님이 생활금을 보태주시지만</a:t>
              </a:r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하고 싶은 것이 많아 공부와 알바를 병행하는 중이다</a:t>
              </a:r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.</a:t>
              </a:r>
              <a:endParaRPr lang="ko-KR" altLang="en-US" sz="1000" dirty="0">
                <a:solidFill>
                  <a:srgbClr val="41414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BD6700-413E-422A-ADF2-430A57357B49}"/>
                </a:ext>
              </a:extLst>
            </p:cNvPr>
            <p:cNvSpPr txBox="1"/>
            <p:nvPr/>
          </p:nvSpPr>
          <p:spPr>
            <a:xfrm>
              <a:off x="3664312" y="3530760"/>
              <a:ext cx="2404948" cy="1338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2000"/>
                </a:lnSpc>
                <a:buFontTx/>
                <a:buChar char="-"/>
              </a:pP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내게 해당하는 복지정책에 대한 정보를 찾고 혜택을 놓치지 않고 신청하는 것</a:t>
              </a:r>
              <a:endParaRPr lang="en-US" altLang="ko-KR" sz="1000" dirty="0">
                <a:solidFill>
                  <a:srgbClr val="41414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ts val="2000"/>
                </a:lnSpc>
                <a:buFontTx/>
                <a:buChar char="-"/>
              </a:pP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내가 부담할 수 있을 수준의 알맞은 금융상품과 자산관리를 하고 싶음</a:t>
              </a:r>
              <a:endParaRPr lang="en-US" altLang="ko-KR" sz="1000" i="0" dirty="0">
                <a:solidFill>
                  <a:srgbClr val="414141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ts val="2000"/>
                </a:lnSpc>
                <a:buFontTx/>
                <a:buChar char="-"/>
              </a:pPr>
              <a:endParaRPr lang="en-US" altLang="ko-KR" sz="1000" i="0" dirty="0">
                <a:solidFill>
                  <a:srgbClr val="414141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698ECA-5AF1-4A84-92C8-8800756C6CBC}"/>
                </a:ext>
              </a:extLst>
            </p:cNvPr>
            <p:cNvSpPr txBox="1"/>
            <p:nvPr/>
          </p:nvSpPr>
          <p:spPr>
            <a:xfrm>
              <a:off x="6139209" y="3518962"/>
              <a:ext cx="2373767" cy="1338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2000"/>
                </a:lnSpc>
                <a:buFontTx/>
                <a:buChar char="-"/>
              </a:pPr>
              <a:r>
                <a:rPr lang="ko-KR" altLang="en-US" sz="1000" i="0" dirty="0">
                  <a:solidFill>
                    <a:srgbClr val="414141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복지정책의 신청조건에 내가 부합하는지를 </a:t>
              </a: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알기 어려움</a:t>
              </a:r>
              <a:endParaRPr lang="en-US" altLang="ko-KR" sz="1000" dirty="0">
                <a:solidFill>
                  <a:srgbClr val="41414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ts val="2000"/>
                </a:lnSpc>
                <a:buFontTx/>
                <a:buChar char="-"/>
              </a:pP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수 많은 금융상품들의 여러 장단점들을 일일이 따져보고 선택하기 어려움</a:t>
              </a:r>
              <a:endParaRPr lang="en-US" altLang="ko-KR" sz="1000" i="0" dirty="0">
                <a:solidFill>
                  <a:srgbClr val="414141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ts val="2000"/>
                </a:lnSpc>
                <a:buFontTx/>
                <a:buChar char="-"/>
              </a:pPr>
              <a:endParaRPr lang="en-US" altLang="ko-KR" sz="1000" i="0" dirty="0">
                <a:solidFill>
                  <a:srgbClr val="414141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EAEF4C-44D7-465B-8F41-EEE9AC77EE6E}"/>
                </a:ext>
              </a:extLst>
            </p:cNvPr>
            <p:cNvSpPr txBox="1"/>
            <p:nvPr/>
          </p:nvSpPr>
          <p:spPr>
            <a:xfrm>
              <a:off x="1565748" y="5325601"/>
              <a:ext cx="821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Location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E18B982-767B-4D35-AD78-91DBD1AC0F1F}"/>
                </a:ext>
              </a:extLst>
            </p:cNvPr>
            <p:cNvSpPr txBox="1"/>
            <p:nvPr/>
          </p:nvSpPr>
          <p:spPr>
            <a:xfrm>
              <a:off x="1565748" y="5535078"/>
              <a:ext cx="421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서울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244892-EA82-4D65-80C5-9F87353C4548}"/>
                </a:ext>
              </a:extLst>
            </p:cNvPr>
            <p:cNvSpPr txBox="1"/>
            <p:nvPr/>
          </p:nvSpPr>
          <p:spPr>
            <a:xfrm>
              <a:off x="3708847" y="5259374"/>
              <a:ext cx="4795076" cy="96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- </a:t>
              </a: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여유로운 취미생활을 즐기고 싶어함</a:t>
              </a:r>
              <a:endParaRPr lang="en-US" altLang="ko-KR" sz="1000" dirty="0">
                <a:solidFill>
                  <a:srgbClr val="41414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2400"/>
                </a:lnSpc>
              </a:pPr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- </a:t>
              </a: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남들이 하는 것을 보며 돈 관리의 필요성을 느낌</a:t>
              </a:r>
              <a:endParaRPr lang="en-US" altLang="ko-KR" sz="1000" dirty="0">
                <a:solidFill>
                  <a:srgbClr val="41414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2" charset="-127"/>
              </a:endParaRPr>
            </a:p>
            <a:p>
              <a:pPr>
                <a:lnSpc>
                  <a:spcPts val="2400"/>
                </a:lnSpc>
              </a:pPr>
              <a:r>
                <a:rPr lang="en-US" altLang="ko-KR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- </a:t>
              </a:r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본인이 대상이 되는 정책이나 상품을 모르고 넘어가는 경우가 많았음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0EEF10-D85B-41AD-AFAC-BD6F666AFF80}"/>
                </a:ext>
              </a:extLst>
            </p:cNvPr>
            <p:cNvSpPr txBox="1"/>
            <p:nvPr/>
          </p:nvSpPr>
          <p:spPr>
            <a:xfrm>
              <a:off x="1565748" y="5916049"/>
              <a:ext cx="11213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EB1CA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Interested IN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449D93-EB36-4E76-8757-405136B465FC}"/>
                </a:ext>
              </a:extLst>
            </p:cNvPr>
            <p:cNvSpPr txBox="1"/>
            <p:nvPr/>
          </p:nvSpPr>
          <p:spPr>
            <a:xfrm>
              <a:off x="1565748" y="6125526"/>
              <a:ext cx="421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414141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기타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2A80D6-396F-4B3A-9AAE-2F59D34070AE}"/>
                </a:ext>
              </a:extLst>
            </p:cNvPr>
            <p:cNvSpPr txBox="1"/>
            <p:nvPr/>
          </p:nvSpPr>
          <p:spPr>
            <a:xfrm>
              <a:off x="3670496" y="5033309"/>
              <a:ext cx="96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A99AE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Motivation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3F1153-0E8C-4D7D-AD44-29025BA75957}"/>
                </a:ext>
              </a:extLst>
            </p:cNvPr>
            <p:cNvSpPr txBox="1"/>
            <p:nvPr/>
          </p:nvSpPr>
          <p:spPr>
            <a:xfrm>
              <a:off x="3587140" y="3245659"/>
              <a:ext cx="6151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A99AE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Goals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AB1531-B130-47F3-B4C0-D53238578A81}"/>
                </a:ext>
              </a:extLst>
            </p:cNvPr>
            <p:cNvSpPr txBox="1"/>
            <p:nvPr/>
          </p:nvSpPr>
          <p:spPr>
            <a:xfrm>
              <a:off x="6129740" y="3245659"/>
              <a:ext cx="9848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1A99AE"/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Pretendard Light" panose="02000403000000020004" pitchFamily="2" charset="-127"/>
                </a:rPr>
                <a:t>Frustration</a:t>
              </a:r>
            </a:p>
          </p:txBody>
        </p: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3EA24186-B185-4A85-A54A-5041CCF77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408" y="1571150"/>
              <a:ext cx="2044316" cy="1444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75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1071</TotalTime>
  <Words>5198</Words>
  <Application>Microsoft Office PowerPoint</Application>
  <PresentationFormat>A4 용지(210x297mm)</PresentationFormat>
  <Paragraphs>713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7" baseType="lpstr">
      <vt:lpstr>Calibri</vt:lpstr>
      <vt:lpstr>Noto Sans KR Light</vt:lpstr>
      <vt:lpstr>Leferi Point Type Black Oblique</vt:lpstr>
      <vt:lpstr>나눔고딕</vt:lpstr>
      <vt:lpstr>에스코어 드림 9 Black</vt:lpstr>
      <vt:lpstr>나눔스퀘어 Light</vt:lpstr>
      <vt:lpstr>나눔스퀘어 Bold</vt:lpstr>
      <vt:lpstr>Noto Sans KR Black</vt:lpstr>
      <vt:lpstr>Wingdings</vt:lpstr>
      <vt:lpstr>Noto Sans KR Medium</vt:lpstr>
      <vt:lpstr>Calibri Light</vt:lpstr>
      <vt:lpstr>Arial</vt:lpstr>
      <vt:lpstr>나눔스퀘어</vt:lpstr>
      <vt:lpstr>맑은 고딕</vt:lpstr>
      <vt:lpstr>Pretendard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송지훈</cp:lastModifiedBy>
  <cp:revision>204</cp:revision>
  <dcterms:created xsi:type="dcterms:W3CDTF">2020-12-05T00:38:41Z</dcterms:created>
  <dcterms:modified xsi:type="dcterms:W3CDTF">2022-06-08T11:54:04Z</dcterms:modified>
</cp:coreProperties>
</file>